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262" r:id="rId3"/>
    <p:sldId id="258" r:id="rId4"/>
    <p:sldId id="257" r:id="rId5"/>
    <p:sldId id="264" r:id="rId6"/>
    <p:sldId id="263" r:id="rId7"/>
    <p:sldId id="261" r:id="rId8"/>
    <p:sldId id="269" r:id="rId9"/>
    <p:sldId id="270" r:id="rId10"/>
    <p:sldId id="271" r:id="rId11"/>
    <p:sldId id="272" r:id="rId12"/>
    <p:sldId id="273" r:id="rId13"/>
    <p:sldId id="274" r:id="rId14"/>
    <p:sldId id="275" r:id="rId15"/>
    <p:sldId id="276" r:id="rId16"/>
    <p:sldId id="277" r:id="rId17"/>
    <p:sldId id="278" r:id="rId18"/>
    <p:sldId id="265" r:id="rId19"/>
    <p:sldId id="26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AF62784A-AAA9-4CB5-88C8-E19F65043B6E}" type="slidenum">
              <a:rPr lang="en-US"/>
              <a:pPr>
                <a:defRPr/>
              </a:pPr>
              <a:t>‹#›</a:t>
            </a:fld>
            <a:endParaRPr lang="en-US"/>
          </a:p>
        </p:txBody>
      </p:sp>
    </p:spTree>
    <p:extLst>
      <p:ext uri="{BB962C8B-B14F-4D97-AF65-F5344CB8AC3E}">
        <p14:creationId xmlns:p14="http://schemas.microsoft.com/office/powerpoint/2010/main" val="3767993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6991DDBD-ED48-4CF4-8180-EBF3C49F3C96}" type="slidenum">
              <a:rPr lang="en-US">
                <a:latin typeface="Arial" charset="0"/>
                <a:cs typeface="Arial" charset="0"/>
              </a:rPr>
              <a:pPr/>
              <a:t>1</a:t>
            </a:fld>
            <a:endParaRPr lang="en-US">
              <a:latin typeface="Arial" charset="0"/>
              <a:cs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C8691CC2-C4DD-464F-801F-1266D4304C4D}" type="slidenum">
              <a:rPr lang="en-US">
                <a:latin typeface="Arial" charset="0"/>
                <a:cs typeface="Arial" charset="0"/>
              </a:rPr>
              <a:pPr/>
              <a:t>19</a:t>
            </a:fld>
            <a:endParaRPr lang="en-US">
              <a:latin typeface="Arial" charset="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EC6F5BC6-B64D-45AD-A273-453C23C11BFE}" type="slidenum">
              <a:rPr lang="en-US">
                <a:latin typeface="Arial" charset="0"/>
                <a:cs typeface="Arial" charset="0"/>
              </a:rPr>
              <a:pPr/>
              <a:t>2</a:t>
            </a:fld>
            <a:endParaRPr lang="en-US">
              <a:latin typeface="Arial" charset="0"/>
              <a:cs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C14F3042-C52D-4C9F-A35A-05A70B9F5BF5}" type="slidenum">
              <a:rPr lang="en-US">
                <a:latin typeface="Arial" charset="0"/>
                <a:cs typeface="Arial" charset="0"/>
              </a:rPr>
              <a:pPr/>
              <a:t>3</a:t>
            </a:fld>
            <a:endParaRPr lang="en-US">
              <a:latin typeface="Arial" charset="0"/>
              <a:cs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FB5AB87E-FAAD-46AC-8D20-2C7B83C7FA5A}" type="slidenum">
              <a:rPr lang="en-US">
                <a:latin typeface="Arial" charset="0"/>
                <a:cs typeface="Arial" charset="0"/>
              </a:rPr>
              <a:pPr/>
              <a:t>4</a:t>
            </a:fld>
            <a:endParaRPr lang="en-US">
              <a:latin typeface="Arial" charset="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44464362-3AA7-4BA2-A35A-26074543501C}" type="slidenum">
              <a:rPr lang="en-US">
                <a:latin typeface="Arial" charset="0"/>
                <a:cs typeface="Arial" charset="0"/>
              </a:rPr>
              <a:pPr/>
              <a:t>5</a:t>
            </a:fld>
            <a:endParaRPr lang="en-US">
              <a:latin typeface="Arial"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2EE87D1B-1DB9-4C5F-BAE6-C4287FA7AC99}" type="slidenum">
              <a:rPr lang="en-US">
                <a:latin typeface="Arial" charset="0"/>
                <a:cs typeface="Arial" charset="0"/>
              </a:rPr>
              <a:pPr/>
              <a:t>6</a:t>
            </a:fld>
            <a:endParaRPr lang="en-US">
              <a:latin typeface="Arial" charset="0"/>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C579F9BA-8A99-474E-BFE2-A94D8C7DEB28}" type="slidenum">
              <a:rPr lang="en-US">
                <a:latin typeface="Arial" charset="0"/>
                <a:cs typeface="Arial" charset="0"/>
              </a:rPr>
              <a:pPr/>
              <a:t>7</a:t>
            </a:fld>
            <a:endParaRPr lang="en-US">
              <a:latin typeface="Arial" charset="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FA16C776-9B7E-488D-8D8D-8BC4EC0C2A93}" type="slidenum">
              <a:rPr lang="en-US">
                <a:latin typeface="Arial" charset="0"/>
                <a:cs typeface="Arial" charset="0"/>
              </a:rPr>
              <a:pPr/>
              <a:t>17</a:t>
            </a:fld>
            <a:endParaRPr lang="en-US">
              <a:latin typeface="Arial" charset="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lnSpc>
                <a:spcPct val="80000"/>
              </a:lnSpc>
            </a:pPr>
            <a:r>
              <a:rPr lang="en-US" sz="800" smtClean="0">
                <a:latin typeface="Arial" charset="0"/>
                <a:cs typeface="Arial" charset="0"/>
              </a:rPr>
              <a:t>As you read the following steps, you should manipulate the automatic pipette, </a:t>
            </a:r>
          </a:p>
          <a:p>
            <a:pPr eaLnBrk="1" hangingPunct="1">
              <a:lnSpc>
                <a:spcPct val="80000"/>
              </a:lnSpc>
            </a:pPr>
            <a:r>
              <a:rPr lang="en-US" sz="800" smtClean="0">
                <a:latin typeface="Arial" charset="0"/>
                <a:cs typeface="Arial" charset="0"/>
              </a:rPr>
              <a:t>disposable tips, and the vials of colored solution TO LEARN HOW TO PROPERLY </a:t>
            </a:r>
          </a:p>
          <a:p>
            <a:pPr eaLnBrk="1" hangingPunct="1">
              <a:lnSpc>
                <a:spcPct val="80000"/>
              </a:lnSpc>
            </a:pPr>
            <a:r>
              <a:rPr lang="en-US" sz="800" smtClean="0">
                <a:latin typeface="Arial" charset="0"/>
                <a:cs typeface="Arial" charset="0"/>
              </a:rPr>
              <a:t>HANDLE THE PIPETS.</a:t>
            </a:r>
          </a:p>
          <a:p>
            <a:pPr eaLnBrk="1" hangingPunct="1">
              <a:lnSpc>
                <a:spcPct val="80000"/>
              </a:lnSpc>
            </a:pPr>
            <a:r>
              <a:rPr lang="en-US" sz="800" b="1" smtClean="0">
                <a:latin typeface="Arial" charset="0"/>
                <a:cs typeface="Arial" charset="0"/>
              </a:rPr>
              <a:t>STEP-WISE OPERATION OF THE AUTOMATIC PIPET</a:t>
            </a:r>
            <a:endParaRPr lang="en-US" sz="800" smtClean="0">
              <a:latin typeface="Arial" charset="0"/>
              <a:cs typeface="Arial" charset="0"/>
            </a:endParaRPr>
          </a:p>
          <a:p>
            <a:pPr eaLnBrk="1" hangingPunct="1">
              <a:lnSpc>
                <a:spcPct val="80000"/>
              </a:lnSpc>
            </a:pPr>
            <a:r>
              <a:rPr lang="en-US" sz="800" smtClean="0">
                <a:latin typeface="Arial" charset="0"/>
                <a:cs typeface="Arial" charset="0"/>
              </a:rPr>
              <a:t>As you read the following steps, you should manipulate the automatic pipette, </a:t>
            </a:r>
          </a:p>
          <a:p>
            <a:pPr eaLnBrk="1" hangingPunct="1">
              <a:lnSpc>
                <a:spcPct val="80000"/>
              </a:lnSpc>
            </a:pPr>
            <a:r>
              <a:rPr lang="en-US" sz="800" smtClean="0">
                <a:latin typeface="Arial" charset="0"/>
                <a:cs typeface="Arial" charset="0"/>
              </a:rPr>
              <a:t>disposable tips, and the vials of colored solution TO LEARN HOW TO PROPERLY </a:t>
            </a:r>
          </a:p>
          <a:p>
            <a:pPr eaLnBrk="1" hangingPunct="1">
              <a:lnSpc>
                <a:spcPct val="80000"/>
              </a:lnSpc>
            </a:pPr>
            <a:r>
              <a:rPr lang="en-US" sz="800" smtClean="0">
                <a:latin typeface="Arial" charset="0"/>
                <a:cs typeface="Arial" charset="0"/>
              </a:rPr>
              <a:t>HANDLE THE PIPETS.</a:t>
            </a:r>
          </a:p>
          <a:p>
            <a:pPr eaLnBrk="1" hangingPunct="1">
              <a:lnSpc>
                <a:spcPct val="80000"/>
              </a:lnSpc>
            </a:pPr>
            <a:r>
              <a:rPr lang="en-US" sz="800" smtClean="0">
                <a:latin typeface="Arial" charset="0"/>
                <a:cs typeface="Arial" charset="0"/>
              </a:rPr>
              <a:t>1) SET THE VOLUME: Hold the pipet in one hand while turning the volume </a:t>
            </a:r>
          </a:p>
          <a:p>
            <a:pPr eaLnBrk="1" hangingPunct="1">
              <a:lnSpc>
                <a:spcPct val="80000"/>
              </a:lnSpc>
            </a:pPr>
            <a:r>
              <a:rPr lang="en-US" sz="800" smtClean="0">
                <a:latin typeface="Arial" charset="0"/>
                <a:cs typeface="Arial" charset="0"/>
              </a:rPr>
              <a:t>adjustment knob until the correct volume shows on the digital indicator. </a:t>
            </a:r>
          </a:p>
          <a:p>
            <a:pPr eaLnBrk="1" hangingPunct="1">
              <a:lnSpc>
                <a:spcPct val="80000"/>
              </a:lnSpc>
            </a:pPr>
            <a:r>
              <a:rPr lang="en-US" sz="800" smtClean="0">
                <a:latin typeface="Arial" charset="0"/>
                <a:cs typeface="Arial" charset="0"/>
              </a:rPr>
              <a:t>Proper Grasp to Set Volume</a:t>
            </a:r>
          </a:p>
          <a:p>
            <a:pPr eaLnBrk="1" hangingPunct="1">
              <a:lnSpc>
                <a:spcPct val="80000"/>
              </a:lnSpc>
            </a:pPr>
            <a:r>
              <a:rPr lang="en-US" sz="800" smtClean="0">
                <a:latin typeface="Arial" charset="0"/>
                <a:cs typeface="Arial" charset="0"/>
              </a:rPr>
              <a:t>Turn 1/3 revolution above the desired setting and then slowly down to the </a:t>
            </a:r>
          </a:p>
          <a:p>
            <a:pPr eaLnBrk="1" hangingPunct="1">
              <a:lnSpc>
                <a:spcPct val="80000"/>
              </a:lnSpc>
            </a:pPr>
            <a:r>
              <a:rPr lang="en-US" sz="800" smtClean="0">
                <a:latin typeface="Arial" charset="0"/>
                <a:cs typeface="Arial" charset="0"/>
              </a:rPr>
              <a:t>desired setting for optimal accuracy.</a:t>
            </a:r>
          </a:p>
          <a:p>
            <a:pPr eaLnBrk="1" hangingPunct="1">
              <a:lnSpc>
                <a:spcPct val="80000"/>
              </a:lnSpc>
            </a:pPr>
            <a:r>
              <a:rPr lang="en-US" sz="800" smtClean="0">
                <a:latin typeface="Arial" charset="0"/>
                <a:cs typeface="Arial" charset="0"/>
              </a:rPr>
              <a:t>2) ATTACH DISPOSABLE TIP: Press disposable tip of PROPER SIZE firmly to the </a:t>
            </a:r>
          </a:p>
          <a:p>
            <a:pPr eaLnBrk="1" hangingPunct="1">
              <a:lnSpc>
                <a:spcPct val="80000"/>
              </a:lnSpc>
            </a:pPr>
            <a:r>
              <a:rPr lang="en-US" sz="800" smtClean="0">
                <a:latin typeface="Arial" charset="0"/>
                <a:cs typeface="Arial" charset="0"/>
              </a:rPr>
              <a:t>shaft of the pipet to ensure a positive airtight seal.</a:t>
            </a:r>
          </a:p>
          <a:p>
            <a:pPr eaLnBrk="1" hangingPunct="1">
              <a:lnSpc>
                <a:spcPct val="80000"/>
              </a:lnSpc>
            </a:pPr>
            <a:r>
              <a:rPr lang="en-US" sz="800" smtClean="0">
                <a:latin typeface="Arial" charset="0"/>
                <a:cs typeface="Arial" charset="0"/>
              </a:rPr>
              <a:t> </a:t>
            </a:r>
          </a:p>
          <a:p>
            <a:pPr eaLnBrk="1" hangingPunct="1">
              <a:lnSpc>
                <a:spcPct val="80000"/>
              </a:lnSpc>
            </a:pPr>
            <a:r>
              <a:rPr lang="en-US" sz="800" smtClean="0">
                <a:latin typeface="Arial" charset="0"/>
                <a:cs typeface="Arial" charset="0"/>
              </a:rPr>
              <a:t>  </a:t>
            </a:r>
            <a:endParaRPr lang="en-US" sz="800" b="1" smtClean="0">
              <a:latin typeface="Arial" charset="0"/>
              <a:cs typeface="Arial" charset="0"/>
            </a:endParaRPr>
          </a:p>
          <a:p>
            <a:pPr eaLnBrk="1" hangingPunct="1">
              <a:lnSpc>
                <a:spcPct val="80000"/>
              </a:lnSpc>
            </a:pPr>
            <a:r>
              <a:rPr lang="en-US" sz="800" b="1" smtClean="0">
                <a:latin typeface="Arial" charset="0"/>
                <a:cs typeface="Arial" charset="0"/>
              </a:rPr>
              <a:t>Tip Sizes Attaching Tip</a:t>
            </a:r>
            <a:endParaRPr lang="en-US" sz="800" smtClean="0">
              <a:latin typeface="Arial" charset="0"/>
              <a:cs typeface="Arial" charset="0"/>
            </a:endParaRPr>
          </a:p>
          <a:p>
            <a:pPr eaLnBrk="1" hangingPunct="1">
              <a:lnSpc>
                <a:spcPct val="80000"/>
              </a:lnSpc>
            </a:pPr>
            <a:r>
              <a:rPr lang="en-US" sz="800" smtClean="0">
                <a:latin typeface="Arial" charset="0"/>
                <a:cs typeface="Arial" charset="0"/>
              </a:rPr>
              <a:t>3) DEPRESS THE PLUNGER TO THE FIRST STOP: Using your thumb, depress the plunger </a:t>
            </a:r>
          </a:p>
          <a:p>
            <a:pPr eaLnBrk="1" hangingPunct="1">
              <a:lnSpc>
                <a:spcPct val="80000"/>
              </a:lnSpc>
            </a:pPr>
            <a:r>
              <a:rPr lang="en-US" sz="800" smtClean="0">
                <a:latin typeface="Arial" charset="0"/>
                <a:cs typeface="Arial" charset="0"/>
              </a:rPr>
              <a:t>gently and smoothly until resistance is felt. The point of resistance is the </a:t>
            </a:r>
          </a:p>
          <a:p>
            <a:pPr eaLnBrk="1" hangingPunct="1">
              <a:lnSpc>
                <a:spcPct val="80000"/>
              </a:lnSpc>
            </a:pPr>
            <a:r>
              <a:rPr lang="en-US" sz="800" smtClean="0">
                <a:latin typeface="Arial" charset="0"/>
                <a:cs typeface="Arial" charset="0"/>
              </a:rPr>
              <a:t>first stop. It is that part of the stroke that extends the piston to the </a:t>
            </a:r>
          </a:p>
          <a:p>
            <a:pPr eaLnBrk="1" hangingPunct="1">
              <a:lnSpc>
                <a:spcPct val="80000"/>
              </a:lnSpc>
            </a:pPr>
            <a:r>
              <a:rPr lang="en-US" sz="800" smtClean="0">
                <a:latin typeface="Arial" charset="0"/>
                <a:cs typeface="Arial" charset="0"/>
              </a:rPr>
              <a:t>calibrated volume which is displayed on the digital indicator. </a:t>
            </a:r>
            <a:endParaRPr lang="en-US" sz="800" b="1" smtClean="0">
              <a:latin typeface="Arial" charset="0"/>
              <a:cs typeface="Arial" charset="0"/>
            </a:endParaRPr>
          </a:p>
          <a:p>
            <a:pPr eaLnBrk="1" hangingPunct="1">
              <a:lnSpc>
                <a:spcPct val="80000"/>
              </a:lnSpc>
            </a:pPr>
            <a:r>
              <a:rPr lang="en-US" sz="800" b="1" smtClean="0">
                <a:latin typeface="Arial" charset="0"/>
                <a:cs typeface="Arial" charset="0"/>
              </a:rPr>
              <a:t> Depress Plunger 1st Stop</a:t>
            </a:r>
            <a:endParaRPr lang="en-US" sz="800" smtClean="0">
              <a:latin typeface="Arial" charset="0"/>
              <a:cs typeface="Arial" charset="0"/>
            </a:endParaRPr>
          </a:p>
          <a:p>
            <a:pPr eaLnBrk="1" hangingPunct="1">
              <a:lnSpc>
                <a:spcPct val="80000"/>
              </a:lnSpc>
            </a:pPr>
            <a:r>
              <a:rPr lang="en-US" sz="800" smtClean="0">
                <a:latin typeface="Arial" charset="0"/>
                <a:cs typeface="Arial" charset="0"/>
              </a:rPr>
              <a:t>4) IMMERSION INTO THE SAMPLE: With the pipet in a vertical position, immerse the </a:t>
            </a:r>
          </a:p>
          <a:p>
            <a:pPr eaLnBrk="1" hangingPunct="1">
              <a:lnSpc>
                <a:spcPct val="80000"/>
              </a:lnSpc>
            </a:pPr>
            <a:r>
              <a:rPr lang="en-US" sz="800" smtClean="0">
                <a:latin typeface="Arial" charset="0"/>
                <a:cs typeface="Arial" charset="0"/>
              </a:rPr>
              <a:t>disposable tip into the sample liquid to a depth of at least 3-4 mm </a:t>
            </a:r>
          </a:p>
          <a:p>
            <a:pPr eaLnBrk="1" hangingPunct="1">
              <a:lnSpc>
                <a:spcPct val="80000"/>
              </a:lnSpc>
            </a:pPr>
            <a:r>
              <a:rPr lang="en-US" sz="800" smtClean="0">
                <a:latin typeface="Arial" charset="0"/>
                <a:cs typeface="Arial" charset="0"/>
              </a:rPr>
              <a:t>(millimeters) below the liquid surface for the common pipets, </a:t>
            </a:r>
            <a:endParaRPr lang="en-US" sz="800" b="1" smtClean="0">
              <a:latin typeface="Arial" charset="0"/>
              <a:cs typeface="Arial" charset="0"/>
            </a:endParaRPr>
          </a:p>
          <a:p>
            <a:pPr eaLnBrk="1" hangingPunct="1">
              <a:lnSpc>
                <a:spcPct val="80000"/>
              </a:lnSpc>
            </a:pPr>
            <a:r>
              <a:rPr lang="en-US" sz="800" b="1" smtClean="0">
                <a:latin typeface="Arial" charset="0"/>
                <a:cs typeface="Arial" charset="0"/>
              </a:rPr>
              <a:t>Immerse Tip in Sample</a:t>
            </a:r>
            <a:endParaRPr lang="en-US" sz="800" smtClean="0">
              <a:latin typeface="Arial" charset="0"/>
              <a:cs typeface="Arial" charset="0"/>
            </a:endParaRPr>
          </a:p>
          <a:p>
            <a:pPr eaLnBrk="1" hangingPunct="1">
              <a:lnSpc>
                <a:spcPct val="80000"/>
              </a:lnSpc>
            </a:pPr>
            <a:r>
              <a:rPr lang="en-US" sz="800" smtClean="0">
                <a:latin typeface="Arial" charset="0"/>
                <a:cs typeface="Arial" charset="0"/>
              </a:rPr>
              <a:t>5) DRAW UP THE SAMPLE: To aspirate the sample into the tip, allow the pushbutton </a:t>
            </a:r>
          </a:p>
          <a:p>
            <a:pPr eaLnBrk="1" hangingPunct="1">
              <a:lnSpc>
                <a:spcPct val="80000"/>
              </a:lnSpc>
            </a:pPr>
            <a:r>
              <a:rPr lang="en-US" sz="800" smtClean="0">
                <a:latin typeface="Arial" charset="0"/>
                <a:cs typeface="Arial" charset="0"/>
              </a:rPr>
              <a:t>to return slowly and smoothly to the fully extended UP POSITION. NEVER LET THE </a:t>
            </a:r>
          </a:p>
          <a:p>
            <a:pPr eaLnBrk="1" hangingPunct="1">
              <a:lnSpc>
                <a:spcPct val="80000"/>
              </a:lnSpc>
            </a:pPr>
            <a:r>
              <a:rPr lang="en-US" sz="800" smtClean="0">
                <a:latin typeface="Arial" charset="0"/>
                <a:cs typeface="Arial" charset="0"/>
              </a:rPr>
              <a:t>PLUNGER SNAP UP! This draws the exact calibrated volume into the tip if the tip </a:t>
            </a:r>
          </a:p>
          <a:p>
            <a:pPr eaLnBrk="1" hangingPunct="1">
              <a:lnSpc>
                <a:spcPct val="80000"/>
              </a:lnSpc>
            </a:pPr>
            <a:r>
              <a:rPr lang="en-US" sz="800" smtClean="0">
                <a:latin typeface="Arial" charset="0"/>
                <a:cs typeface="Arial" charset="0"/>
              </a:rPr>
              <a:t>remains below the liquid surface during withdrawal.</a:t>
            </a:r>
          </a:p>
          <a:p>
            <a:pPr eaLnBrk="1" hangingPunct="1">
              <a:lnSpc>
                <a:spcPct val="80000"/>
              </a:lnSpc>
            </a:pPr>
            <a:r>
              <a:rPr lang="en-US" sz="800" smtClean="0">
                <a:latin typeface="Arial" charset="0"/>
                <a:cs typeface="Arial" charset="0"/>
              </a:rPr>
              <a:t>6) PAUSE: Wait a few seconds to ensure that the full volume of sample is drawn </a:t>
            </a:r>
          </a:p>
          <a:p>
            <a:pPr eaLnBrk="1" hangingPunct="1">
              <a:lnSpc>
                <a:spcPct val="80000"/>
              </a:lnSpc>
            </a:pPr>
            <a:r>
              <a:rPr lang="en-US" sz="800" smtClean="0">
                <a:latin typeface="Arial" charset="0"/>
                <a:cs typeface="Arial" charset="0"/>
              </a:rPr>
              <a:t>into the plastic tip. WAIT LONGER FOR LARGER VOLUMES. WAIT LONGER FOR MORE </a:t>
            </a:r>
          </a:p>
          <a:p>
            <a:pPr eaLnBrk="1" hangingPunct="1">
              <a:lnSpc>
                <a:spcPct val="80000"/>
              </a:lnSpc>
            </a:pPr>
            <a:r>
              <a:rPr lang="en-US" sz="800" smtClean="0">
                <a:latin typeface="Arial" charset="0"/>
                <a:cs typeface="Arial" charset="0"/>
              </a:rPr>
              <a:t>VISCOUS ("SYRUP-LIKE") SUBSTANCES. </a:t>
            </a:r>
          </a:p>
          <a:p>
            <a:pPr eaLnBrk="1" hangingPunct="1">
              <a:lnSpc>
                <a:spcPct val="80000"/>
              </a:lnSpc>
            </a:pPr>
            <a:r>
              <a:rPr lang="en-US" sz="800" smtClean="0">
                <a:latin typeface="Arial" charset="0"/>
                <a:cs typeface="Arial" charset="0"/>
              </a:rPr>
              <a:t> </a:t>
            </a:r>
          </a:p>
          <a:p>
            <a:pPr eaLnBrk="1" hangingPunct="1">
              <a:lnSpc>
                <a:spcPct val="80000"/>
              </a:lnSpc>
            </a:pPr>
            <a:r>
              <a:rPr lang="en-US" sz="800" smtClean="0">
                <a:latin typeface="Arial" charset="0"/>
                <a:cs typeface="Arial" charset="0"/>
              </a:rPr>
              <a:t>7) WITHDRAW THE TIP: Remove the tip from the sample liquid. No liquid should </a:t>
            </a:r>
          </a:p>
          <a:p>
            <a:pPr eaLnBrk="1" hangingPunct="1">
              <a:lnSpc>
                <a:spcPct val="80000"/>
              </a:lnSpc>
            </a:pPr>
            <a:r>
              <a:rPr lang="en-US" sz="800" smtClean="0">
                <a:latin typeface="Arial" charset="0"/>
                <a:cs typeface="Arial" charset="0"/>
              </a:rPr>
              <a:t>remain on the OUTSIDE of the tip. Wipe away any droplets on the outside of the </a:t>
            </a:r>
          </a:p>
          <a:p>
            <a:pPr eaLnBrk="1" hangingPunct="1">
              <a:lnSpc>
                <a:spcPct val="80000"/>
              </a:lnSpc>
            </a:pPr>
            <a:r>
              <a:rPr lang="en-US" sz="800" smtClean="0">
                <a:latin typeface="Arial" charset="0"/>
                <a:cs typeface="Arial" charset="0"/>
              </a:rPr>
              <a:t>tip with a lint-free tissue, such as KIMWIPES, but only wipe droplets from the </a:t>
            </a:r>
          </a:p>
          <a:p>
            <a:pPr eaLnBrk="1" hangingPunct="1">
              <a:lnSpc>
                <a:spcPct val="80000"/>
              </a:lnSpc>
            </a:pPr>
            <a:r>
              <a:rPr lang="en-US" sz="800" smtClean="0">
                <a:latin typeface="Arial" charset="0"/>
                <a:cs typeface="Arial" charset="0"/>
              </a:rPr>
              <a:t>side of the tip. NEVER TOUCH THE TIP ORIFICE (opening) or you may absorb part of </a:t>
            </a:r>
          </a:p>
          <a:p>
            <a:pPr eaLnBrk="1" hangingPunct="1">
              <a:lnSpc>
                <a:spcPct val="80000"/>
              </a:lnSpc>
            </a:pPr>
            <a:r>
              <a:rPr lang="en-US" sz="800" smtClean="0">
                <a:latin typeface="Arial" charset="0"/>
                <a:cs typeface="Arial" charset="0"/>
              </a:rPr>
              <a:t>your sample. </a:t>
            </a:r>
          </a:p>
          <a:p>
            <a:pPr eaLnBrk="1" hangingPunct="1">
              <a:lnSpc>
                <a:spcPct val="80000"/>
              </a:lnSpc>
            </a:pPr>
            <a:r>
              <a:rPr lang="en-US" sz="800" smtClean="0">
                <a:latin typeface="Arial" charset="0"/>
                <a:cs typeface="Arial" charset="0"/>
              </a:rPr>
              <a:t>  </a:t>
            </a:r>
          </a:p>
          <a:p>
            <a:pPr eaLnBrk="1" hangingPunct="1">
              <a:lnSpc>
                <a:spcPct val="80000"/>
              </a:lnSpc>
            </a:pPr>
            <a:r>
              <a:rPr lang="en-US" sz="800" smtClean="0">
                <a:latin typeface="Arial" charset="0"/>
                <a:cs typeface="Arial" charset="0"/>
              </a:rPr>
              <a:t> </a:t>
            </a:r>
          </a:p>
          <a:p>
            <a:pPr eaLnBrk="1" hangingPunct="1">
              <a:lnSpc>
                <a:spcPct val="80000"/>
              </a:lnSpc>
            </a:pPr>
            <a:r>
              <a:rPr lang="en-US" sz="800" smtClean="0">
                <a:latin typeface="Arial" charset="0"/>
                <a:cs typeface="Arial" charset="0"/>
              </a:rPr>
              <a:t>8) DISPENSE THE SAMPLE: To dispense the sample from the pipet,</a:t>
            </a:r>
          </a:p>
          <a:p>
            <a:pPr eaLnBrk="1" hangingPunct="1">
              <a:lnSpc>
                <a:spcPct val="80000"/>
              </a:lnSpc>
            </a:pPr>
            <a:r>
              <a:rPr lang="en-US" sz="800" smtClean="0">
                <a:latin typeface="Arial" charset="0"/>
                <a:cs typeface="Arial" charset="0"/>
              </a:rPr>
              <a:t> </a:t>
            </a:r>
          </a:p>
          <a:p>
            <a:pPr eaLnBrk="1" hangingPunct="1">
              <a:lnSpc>
                <a:spcPct val="80000"/>
              </a:lnSpc>
            </a:pPr>
            <a:r>
              <a:rPr lang="en-US" sz="800" smtClean="0">
                <a:latin typeface="Arial" charset="0"/>
                <a:cs typeface="Arial" charset="0"/>
              </a:rPr>
              <a:t>a) Touch the tip end to the side wall of the receiving vessel and </a:t>
            </a:r>
          </a:p>
          <a:p>
            <a:pPr eaLnBrk="1" hangingPunct="1">
              <a:lnSpc>
                <a:spcPct val="80000"/>
              </a:lnSpc>
            </a:pPr>
            <a:r>
              <a:rPr lang="en-US" sz="800" smtClean="0">
                <a:latin typeface="Arial" charset="0"/>
                <a:cs typeface="Arial" charset="0"/>
              </a:rPr>
              <a:t>b) Depress the plunger to the FIRST STOP. </a:t>
            </a:r>
          </a:p>
          <a:p>
            <a:pPr eaLnBrk="1" hangingPunct="1">
              <a:lnSpc>
                <a:spcPct val="80000"/>
              </a:lnSpc>
            </a:pPr>
            <a:r>
              <a:rPr lang="en-US" sz="800" smtClean="0">
                <a:latin typeface="Arial" charset="0"/>
                <a:cs typeface="Arial" charset="0"/>
              </a:rPr>
              <a:t>c) Pause for at least one second-- or longer for viscous liquids. </a:t>
            </a:r>
          </a:p>
          <a:p>
            <a:pPr eaLnBrk="1" hangingPunct="1">
              <a:lnSpc>
                <a:spcPct val="80000"/>
              </a:lnSpc>
            </a:pPr>
            <a:r>
              <a:rPr lang="en-US" sz="800" smtClean="0">
                <a:latin typeface="Arial" charset="0"/>
                <a:cs typeface="Arial" charset="0"/>
              </a:rPr>
              <a:t>d) Press the plunger to the SECOND STOP (the second point, of greater </a:t>
            </a:r>
          </a:p>
          <a:p>
            <a:pPr eaLnBrk="1" hangingPunct="1">
              <a:lnSpc>
                <a:spcPct val="80000"/>
              </a:lnSpc>
            </a:pPr>
            <a:r>
              <a:rPr lang="en-US" sz="800" smtClean="0">
                <a:latin typeface="Arial" charset="0"/>
                <a:cs typeface="Arial" charset="0"/>
              </a:rPr>
              <a:t>resistance, at the bottom of the stroke) to expel any residual liquid in the tip </a:t>
            </a:r>
          </a:p>
          <a:p>
            <a:pPr eaLnBrk="1" hangingPunct="1">
              <a:lnSpc>
                <a:spcPct val="80000"/>
              </a:lnSpc>
            </a:pPr>
            <a:r>
              <a:rPr lang="en-US" sz="800" smtClean="0">
                <a:latin typeface="Arial" charset="0"/>
                <a:cs typeface="Arial" charset="0"/>
              </a:rPr>
              <a:t>(like "blowing out" a glass pipet). </a:t>
            </a:r>
          </a:p>
          <a:p>
            <a:pPr eaLnBrk="1" hangingPunct="1">
              <a:lnSpc>
                <a:spcPct val="80000"/>
              </a:lnSpc>
            </a:pPr>
            <a:r>
              <a:rPr lang="en-US" sz="800" smtClean="0">
                <a:latin typeface="Arial" charset="0"/>
                <a:cs typeface="Arial" charset="0"/>
              </a:rPr>
              <a:t>9) WITHDRAW THE PIPET: With the plunger fully depressed, withdraw the pipet from </a:t>
            </a:r>
          </a:p>
          <a:p>
            <a:pPr eaLnBrk="1" hangingPunct="1">
              <a:lnSpc>
                <a:spcPct val="80000"/>
              </a:lnSpc>
            </a:pPr>
            <a:r>
              <a:rPr lang="en-US" sz="800" smtClean="0">
                <a:latin typeface="Arial" charset="0"/>
                <a:cs typeface="Arial" charset="0"/>
              </a:rPr>
              <a:t>the receiving vessel carefully, sliding the tip along the wall of the vessel. </a:t>
            </a:r>
          </a:p>
          <a:p>
            <a:pPr eaLnBrk="1" hangingPunct="1">
              <a:lnSpc>
                <a:spcPct val="80000"/>
              </a:lnSpc>
            </a:pPr>
            <a:r>
              <a:rPr lang="en-US" sz="800" smtClean="0">
                <a:latin typeface="Arial" charset="0"/>
                <a:cs typeface="Arial" charset="0"/>
              </a:rPr>
              <a:t>Holding the tip against the side of vessel is especially important when </a:t>
            </a:r>
          </a:p>
          <a:p>
            <a:pPr eaLnBrk="1" hangingPunct="1">
              <a:lnSpc>
                <a:spcPct val="80000"/>
              </a:lnSpc>
            </a:pPr>
            <a:r>
              <a:rPr lang="en-US" sz="800" smtClean="0">
                <a:latin typeface="Arial" charset="0"/>
                <a:cs typeface="Arial" charset="0"/>
              </a:rPr>
              <a:t>transferring small volumes of liquid.  </a:t>
            </a:r>
          </a:p>
          <a:p>
            <a:pPr eaLnBrk="1" hangingPunct="1">
              <a:lnSpc>
                <a:spcPct val="80000"/>
              </a:lnSpc>
            </a:pPr>
            <a:r>
              <a:rPr lang="en-US" sz="800" smtClean="0">
                <a:latin typeface="Arial" charset="0"/>
                <a:cs typeface="Arial" charset="0"/>
              </a:rPr>
              <a:t> </a:t>
            </a:r>
          </a:p>
          <a:p>
            <a:pPr eaLnBrk="1" hangingPunct="1">
              <a:lnSpc>
                <a:spcPct val="80000"/>
              </a:lnSpc>
            </a:pPr>
            <a:r>
              <a:rPr lang="en-US" sz="800" smtClean="0">
                <a:latin typeface="Arial" charset="0"/>
                <a:cs typeface="Arial" charset="0"/>
              </a:rPr>
              <a:t>10) RELEASE PLUNGER: Gently allow the plunger to return to the UP position. DO </a:t>
            </a:r>
          </a:p>
          <a:p>
            <a:pPr eaLnBrk="1" hangingPunct="1">
              <a:lnSpc>
                <a:spcPct val="80000"/>
              </a:lnSpc>
            </a:pPr>
            <a:r>
              <a:rPr lang="en-US" sz="800" smtClean="0">
                <a:latin typeface="Arial" charset="0"/>
                <a:cs typeface="Arial" charset="0"/>
              </a:rPr>
              <a:t>NOT allow it to SPRING BACK!</a:t>
            </a:r>
          </a:p>
          <a:p>
            <a:pPr eaLnBrk="1" hangingPunct="1">
              <a:lnSpc>
                <a:spcPct val="80000"/>
              </a:lnSpc>
            </a:pPr>
            <a:r>
              <a:rPr lang="en-US" sz="800" smtClean="0">
                <a:latin typeface="Arial" charset="0"/>
                <a:cs typeface="Arial" charset="0"/>
              </a:rPr>
              <a:t>11) DISCARD THE TIP: Discard the tip by depressing the tip ejector button, </a:t>
            </a:r>
          </a:p>
          <a:p>
            <a:pPr eaLnBrk="1" hangingPunct="1">
              <a:lnSpc>
                <a:spcPct val="80000"/>
              </a:lnSpc>
            </a:pPr>
            <a:r>
              <a:rPr lang="en-US" sz="800" smtClean="0">
                <a:latin typeface="Arial" charset="0"/>
                <a:cs typeface="Arial" charset="0"/>
              </a:rPr>
              <a:t>A fresh tip should be used for each sample to prevent sample carryover.</a:t>
            </a:r>
          </a:p>
          <a:p>
            <a:pPr eaLnBrk="1" hangingPunct="1">
              <a:lnSpc>
                <a:spcPct val="80000"/>
              </a:lnSpc>
            </a:pPr>
            <a:r>
              <a:rPr lang="en-US" sz="800" smtClean="0">
                <a:latin typeface="Arial" charset="0"/>
                <a:cs typeface="Arial" charset="0"/>
              </a:rPr>
              <a:t>n handling the automatic pipettors. Also, be certain that you can </a:t>
            </a:r>
          </a:p>
          <a:p>
            <a:pPr eaLnBrk="1" hangingPunct="1">
              <a:lnSpc>
                <a:spcPct val="80000"/>
              </a:lnSpc>
            </a:pPr>
            <a:r>
              <a:rPr lang="en-US" sz="800" smtClean="0">
                <a:latin typeface="Arial" charset="0"/>
                <a:cs typeface="Arial" charset="0"/>
              </a:rPr>
              <a:t>BOTH READ AND SET THE PROPER VOLUMES. </a:t>
            </a:r>
          </a:p>
          <a:p>
            <a:pPr eaLnBrk="1" hangingPunct="1">
              <a:lnSpc>
                <a:spcPct val="80000"/>
              </a:lnSpc>
            </a:pPr>
            <a:r>
              <a:rPr lang="en-US" sz="800" smtClean="0">
                <a:latin typeface="Arial" charset="0"/>
                <a:cs typeface="Arial" charset="0"/>
              </a:rPr>
              <a:t>  </a:t>
            </a:r>
          </a:p>
          <a:p>
            <a:pPr eaLnBrk="1" hangingPunct="1">
              <a:lnSpc>
                <a:spcPct val="80000"/>
              </a:lnSpc>
            </a:pPr>
            <a:r>
              <a:rPr lang="en-US" sz="800" smtClean="0">
                <a:latin typeface="Arial" charset="0"/>
                <a:cs typeface="Arial" charset="0"/>
              </a:rPr>
              <a:t>  </a:t>
            </a:r>
          </a:p>
          <a:p>
            <a:pPr eaLnBrk="1" hangingPunct="1">
              <a:lnSpc>
                <a:spcPct val="80000"/>
              </a:lnSpc>
            </a:pPr>
            <a:r>
              <a:rPr lang="en-US" sz="800" smtClean="0">
                <a:latin typeface="Arial" charset="0"/>
                <a:cs typeface="Arial" charset="0"/>
              </a:rPr>
              <a:t> </a:t>
            </a:r>
            <a:endParaRPr lang="en-US" sz="800" b="1" smtClean="0">
              <a:latin typeface="Arial" charset="0"/>
              <a:cs typeface="Arial" charset="0"/>
            </a:endParaRPr>
          </a:p>
          <a:p>
            <a:pPr eaLnBrk="1" hangingPunct="1">
              <a:lnSpc>
                <a:spcPct val="80000"/>
              </a:lnSpc>
            </a:pPr>
            <a:r>
              <a:rPr lang="en-US" sz="800" b="1" smtClean="0">
                <a:latin typeface="Arial" charset="0"/>
                <a:cs typeface="Arial" charset="0"/>
              </a:rPr>
              <a:t>PIPETTING CONSIDERATIONS</a:t>
            </a:r>
            <a:endParaRPr lang="en-US" sz="800" smtClean="0">
              <a:latin typeface="Arial" charset="0"/>
              <a:cs typeface="Arial" charset="0"/>
            </a:endParaRPr>
          </a:p>
          <a:p>
            <a:pPr eaLnBrk="1" hangingPunct="1">
              <a:lnSpc>
                <a:spcPct val="80000"/>
              </a:lnSpc>
            </a:pPr>
            <a:r>
              <a:rPr lang="en-US" sz="800" smtClean="0">
                <a:latin typeface="Arial" charset="0"/>
                <a:cs typeface="Arial" charset="0"/>
              </a:rPr>
              <a:t>Accuracy and Precision: Accuracy means the closeness with which the dispensed </a:t>
            </a:r>
          </a:p>
          <a:p>
            <a:pPr eaLnBrk="1" hangingPunct="1">
              <a:lnSpc>
                <a:spcPct val="80000"/>
              </a:lnSpc>
            </a:pPr>
            <a:r>
              <a:rPr lang="en-US" sz="800" smtClean="0">
                <a:latin typeface="Arial" charset="0"/>
                <a:cs typeface="Arial" charset="0"/>
              </a:rPr>
              <a:t>volume approximates the volume set on the pipette. It is specified as mean </a:t>
            </a:r>
          </a:p>
          <a:p>
            <a:pPr eaLnBrk="1" hangingPunct="1">
              <a:lnSpc>
                <a:spcPct val="80000"/>
              </a:lnSpc>
            </a:pPr>
            <a:r>
              <a:rPr lang="en-US" sz="800" smtClean="0">
                <a:latin typeface="Arial" charset="0"/>
                <a:cs typeface="Arial" charset="0"/>
              </a:rPr>
              <a:t>error, the average deviation of replicate measurements from the expected set </a:t>
            </a:r>
          </a:p>
          <a:p>
            <a:pPr eaLnBrk="1" hangingPunct="1">
              <a:lnSpc>
                <a:spcPct val="80000"/>
              </a:lnSpc>
            </a:pPr>
            <a:r>
              <a:rPr lang="en-US" sz="800" smtClean="0">
                <a:latin typeface="Arial" charset="0"/>
                <a:cs typeface="Arial" charset="0"/>
              </a:rPr>
              <a:t>volume. Precision is the "scatter" or reproducibility of individual measurements </a:t>
            </a:r>
          </a:p>
          <a:p>
            <a:pPr eaLnBrk="1" hangingPunct="1">
              <a:lnSpc>
                <a:spcPct val="80000"/>
              </a:lnSpc>
            </a:pPr>
            <a:r>
              <a:rPr lang="en-US" sz="800" smtClean="0">
                <a:latin typeface="Arial" charset="0"/>
                <a:cs typeface="Arial" charset="0"/>
              </a:rPr>
              <a:t>of the same volume. It can also be expressed as standard deviation. </a:t>
            </a:r>
          </a:p>
          <a:p>
            <a:pPr eaLnBrk="1" hangingPunct="1">
              <a:lnSpc>
                <a:spcPct val="80000"/>
              </a:lnSpc>
            </a:pPr>
            <a:r>
              <a:rPr lang="en-US" sz="800" smtClean="0">
                <a:latin typeface="Arial" charset="0"/>
                <a:cs typeface="Arial" charset="0"/>
              </a:rPr>
              <a:t>Specifications are generally tighter for precision than for accuracy; and, in </a:t>
            </a:r>
          </a:p>
          <a:p>
            <a:pPr eaLnBrk="1" hangingPunct="1">
              <a:lnSpc>
                <a:spcPct val="80000"/>
              </a:lnSpc>
            </a:pPr>
            <a:r>
              <a:rPr lang="en-US" sz="800" smtClean="0">
                <a:latin typeface="Arial" charset="0"/>
                <a:cs typeface="Arial" charset="0"/>
              </a:rPr>
              <a:t>controlled experiments, the smaller precision specification is a good estimate </a:t>
            </a:r>
          </a:p>
          <a:p>
            <a:pPr eaLnBrk="1" hangingPunct="1">
              <a:lnSpc>
                <a:spcPct val="80000"/>
              </a:lnSpc>
            </a:pPr>
            <a:r>
              <a:rPr lang="en-US" sz="800" smtClean="0">
                <a:latin typeface="Arial" charset="0"/>
                <a:cs typeface="Arial" charset="0"/>
              </a:rPr>
              <a:t>of pipetting accuracy. The smaller the mean error and/or standard deviation of a </a:t>
            </a:r>
          </a:p>
          <a:p>
            <a:pPr eaLnBrk="1" hangingPunct="1">
              <a:lnSpc>
                <a:spcPct val="80000"/>
              </a:lnSpc>
            </a:pPr>
            <a:r>
              <a:rPr lang="en-US" sz="800" smtClean="0">
                <a:latin typeface="Arial" charset="0"/>
                <a:cs typeface="Arial" charset="0"/>
              </a:rPr>
              <a:t>measurement, the more accurate and/or precise it is.  </a:t>
            </a:r>
          </a:p>
          <a:p>
            <a:pPr eaLnBrk="1" hangingPunct="1">
              <a:lnSpc>
                <a:spcPct val="80000"/>
              </a:lnSpc>
            </a:pPr>
            <a:r>
              <a:rPr lang="en-US" sz="800" smtClean="0">
                <a:latin typeface="Arial" charset="0"/>
                <a:cs typeface="Arial" charset="0"/>
              </a:rPr>
              <a:t> </a:t>
            </a:r>
          </a:p>
          <a:p>
            <a:pPr eaLnBrk="1" hangingPunct="1">
              <a:lnSpc>
                <a:spcPct val="80000"/>
              </a:lnSpc>
            </a:pPr>
            <a:r>
              <a:rPr lang="en-US" sz="800" smtClean="0">
                <a:latin typeface="Arial" charset="0"/>
                <a:cs typeface="Arial" charset="0"/>
              </a:rPr>
              <a:t>TO SUMMARIZE, relative accuracies are generally about 1% or less and precision </a:t>
            </a:r>
          </a:p>
          <a:p>
            <a:pPr eaLnBrk="1" hangingPunct="1">
              <a:lnSpc>
                <a:spcPct val="80000"/>
              </a:lnSpc>
            </a:pPr>
            <a:r>
              <a:rPr lang="en-US" sz="800" smtClean="0">
                <a:latin typeface="Arial" charset="0"/>
                <a:cs typeface="Arial" charset="0"/>
              </a:rPr>
              <a:t>is less than 0.5 % except when transferring the smallest recommended volume for </a:t>
            </a:r>
            <a:endParaRPr lang="en-US" altLang="ko-KR" sz="800" smtClean="0">
              <a:latin typeface="Arial" charset="0"/>
              <a:ea typeface="굴림" pitchFamily="34" charset="-127"/>
              <a:cs typeface="Arial" charset="0"/>
            </a:endParaRPr>
          </a:p>
          <a:p>
            <a:pPr eaLnBrk="1" hangingPunct="1">
              <a:lnSpc>
                <a:spcPct val="80000"/>
              </a:lnSpc>
            </a:pPr>
            <a:r>
              <a:rPr lang="en-US" altLang="ko-KR" sz="800" smtClean="0">
                <a:latin typeface="Arial" charset="0"/>
                <a:ea typeface="굴림" pitchFamily="34" charset="-127"/>
                <a:cs typeface="Arial" charset="0"/>
              </a:rPr>
              <a:t>a given pipet model. Us </a:t>
            </a:r>
            <a:endParaRPr lang="en-US" sz="80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0D7EB0D9-5BF0-4510-B2DE-76A38295AA02}" type="slidenum">
              <a:rPr lang="en-US">
                <a:latin typeface="Arial" charset="0"/>
                <a:cs typeface="Arial" charset="0"/>
              </a:rPr>
              <a:pPr/>
              <a:t>18</a:t>
            </a:fld>
            <a:endParaRPr lang="en-US">
              <a:latin typeface="Arial" charset="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7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7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a:p>
        </p:txBody>
      </p:sp>
      <p:sp>
        <p:nvSpPr>
          <p:cNvPr id="19" name="Rectangle 1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a:p>
        </p:txBody>
      </p:sp>
      <p:sp>
        <p:nvSpPr>
          <p:cNvPr id="20" name="Rectangle 1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fld id="{3D739652-1F8A-4817-B804-88FD7F32C4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3A86559-926F-4E60-AD62-A9A980FFA77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E3C65BB-6A62-4666-A64C-3C83B849D81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518C9A2-8D14-4444-8D7F-9A8B31AADD0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1F0AE1D-1CFD-428D-B0E5-6536E32611E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985FD36-B755-49AD-A36C-60E603949E3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54FCB29-D69C-4AC7-ACBF-5865858C292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6400B7B-494A-43B6-B311-DBC485BF51C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5453F0E-86ED-4B7C-B398-4BA0ECD937E7}"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99AA1B13-4E4B-4EB7-835E-11D875AA76C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A0A7430-1B95-4B4D-96C1-08DD4161482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9C632CD-3B68-4215-A4B2-570424C3EE3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Arial" pitchFamily="34" charset="0"/>
                <a:cs typeface="Arial" pitchFamily="34" charset="0"/>
              </a:defRPr>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cs typeface="Arial" pitchFamily="34" charset="0"/>
              </a:defRPr>
            </a:lvl1pPr>
          </a:lstStyle>
          <a:p>
            <a:pPr>
              <a:defRPr/>
            </a:pPr>
            <a:fld id="{DAA385D7-ACAF-43FF-868D-15EA52037339}"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cs typeface="Arial" pitchFamily="34" charset="0"/>
        </a:defRPr>
      </a:lvl2pPr>
      <a:lvl3pPr algn="l" rtl="0" eaLnBrk="0" fontAlgn="base" hangingPunct="0">
        <a:spcBef>
          <a:spcPct val="0"/>
        </a:spcBef>
        <a:spcAft>
          <a:spcPct val="0"/>
        </a:spcAft>
        <a:defRPr sz="4400">
          <a:solidFill>
            <a:schemeClr val="tx1"/>
          </a:solidFill>
          <a:latin typeface="Arial" pitchFamily="34" charset="0"/>
          <a:cs typeface="Arial" pitchFamily="34" charset="0"/>
        </a:defRPr>
      </a:lvl3pPr>
      <a:lvl4pPr algn="l" rtl="0" eaLnBrk="0" fontAlgn="base" hangingPunct="0">
        <a:spcBef>
          <a:spcPct val="0"/>
        </a:spcBef>
        <a:spcAft>
          <a:spcPct val="0"/>
        </a:spcAft>
        <a:defRPr sz="4400">
          <a:solidFill>
            <a:schemeClr val="tx1"/>
          </a:solidFill>
          <a:latin typeface="Arial" pitchFamily="34" charset="0"/>
          <a:cs typeface="Arial" pitchFamily="34" charset="0"/>
        </a:defRPr>
      </a:lvl4pPr>
      <a:lvl5pPr algn="l"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Measuring Small Amounts</a:t>
            </a:r>
          </a:p>
        </p:txBody>
      </p:sp>
      <p:sp>
        <p:nvSpPr>
          <p:cNvPr id="3075" name="Rectangle 3"/>
          <p:cNvSpPr>
            <a:spLocks noGrp="1" noChangeArrowheads="1"/>
          </p:cNvSpPr>
          <p:nvPr>
            <p:ph type="subTitle" idx="1"/>
          </p:nvPr>
        </p:nvSpPr>
        <p:spPr/>
        <p:txBody>
          <a:bodyPr/>
          <a:lstStyle/>
          <a:p>
            <a:pPr eaLnBrk="1" hangingPunct="1"/>
            <a:r>
              <a:rPr lang="en-US" smtClean="0"/>
              <a:t>Part 1: Using pipets and micropipets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3models pipet"/>
          <p:cNvPicPr>
            <a:picLocks noChangeAspect="1" noChangeArrowheads="1"/>
          </p:cNvPicPr>
          <p:nvPr/>
        </p:nvPicPr>
        <p:blipFill>
          <a:blip r:embed="rId2"/>
          <a:srcRect/>
          <a:stretch>
            <a:fillRect/>
          </a:stretch>
        </p:blipFill>
        <p:spPr bwMode="auto">
          <a:xfrm>
            <a:off x="419100" y="1614488"/>
            <a:ext cx="5648325" cy="2933700"/>
          </a:xfrm>
          <a:prstGeom prst="rect">
            <a:avLst/>
          </a:prstGeom>
          <a:noFill/>
          <a:ln w="9525">
            <a:noFill/>
            <a:miter lim="800000"/>
            <a:headEnd/>
            <a:tailEnd/>
          </a:ln>
        </p:spPr>
      </p:pic>
      <p:pic>
        <p:nvPicPr>
          <p:cNvPr id="12291" name="Picture 9" descr="Image278"/>
          <p:cNvPicPr>
            <a:picLocks noChangeAspect="1" noChangeArrowheads="1"/>
          </p:cNvPicPr>
          <p:nvPr/>
        </p:nvPicPr>
        <p:blipFill>
          <a:blip r:embed="rId3"/>
          <a:srcRect/>
          <a:stretch>
            <a:fillRect/>
          </a:stretch>
        </p:blipFill>
        <p:spPr bwMode="auto">
          <a:xfrm>
            <a:off x="6619875" y="1692275"/>
            <a:ext cx="1876425" cy="2466975"/>
          </a:xfrm>
          <a:prstGeom prst="rect">
            <a:avLst/>
          </a:prstGeom>
          <a:noFill/>
          <a:ln w="9525">
            <a:noFill/>
            <a:miter lim="800000"/>
            <a:headEnd/>
            <a:tailEnd/>
          </a:ln>
        </p:spPr>
      </p:pic>
      <p:sp>
        <p:nvSpPr>
          <p:cNvPr id="12292" name="Text Box 29"/>
          <p:cNvSpPr txBox="1">
            <a:spLocks noChangeArrowheads="1"/>
          </p:cNvSpPr>
          <p:nvPr/>
        </p:nvSpPr>
        <p:spPr bwMode="auto">
          <a:xfrm>
            <a:off x="6286500" y="1385888"/>
            <a:ext cx="2971800" cy="336550"/>
          </a:xfrm>
          <a:prstGeom prst="rect">
            <a:avLst/>
          </a:prstGeom>
          <a:noFill/>
          <a:ln w="9525">
            <a:noFill/>
            <a:miter lim="800000"/>
            <a:headEnd/>
            <a:tailEnd/>
          </a:ln>
        </p:spPr>
        <p:txBody>
          <a:bodyPr>
            <a:spAutoFit/>
          </a:bodyPr>
          <a:lstStyle/>
          <a:p>
            <a:pPr>
              <a:spcBef>
                <a:spcPct val="50000"/>
              </a:spcBef>
            </a:pPr>
            <a:r>
              <a:rPr lang="en-US" sz="1600" b="1">
                <a:solidFill>
                  <a:schemeClr val="bg1"/>
                </a:solidFill>
              </a:rPr>
              <a:t>Volume Adjustment Knob:</a:t>
            </a:r>
          </a:p>
        </p:txBody>
      </p:sp>
      <p:sp>
        <p:nvSpPr>
          <p:cNvPr id="12293" name="Text Box 30"/>
          <p:cNvSpPr txBox="1">
            <a:spLocks noChangeArrowheads="1"/>
          </p:cNvSpPr>
          <p:nvPr/>
        </p:nvSpPr>
        <p:spPr bwMode="auto">
          <a:xfrm>
            <a:off x="3228975" y="4662488"/>
            <a:ext cx="2971800" cy="336550"/>
          </a:xfrm>
          <a:prstGeom prst="rect">
            <a:avLst/>
          </a:prstGeom>
          <a:noFill/>
          <a:ln w="9525">
            <a:noFill/>
            <a:miter lim="800000"/>
            <a:headEnd/>
            <a:tailEnd/>
          </a:ln>
        </p:spPr>
        <p:txBody>
          <a:bodyPr>
            <a:spAutoFit/>
          </a:bodyPr>
          <a:lstStyle/>
          <a:p>
            <a:pPr algn="ctr">
              <a:spcBef>
                <a:spcPct val="50000"/>
              </a:spcBef>
            </a:pPr>
            <a:r>
              <a:rPr lang="en-US" sz="1600" b="1">
                <a:solidFill>
                  <a:schemeClr val="bg1"/>
                </a:solidFill>
              </a:rPr>
              <a:t>Digital Volume Indicator:</a:t>
            </a:r>
          </a:p>
        </p:txBody>
      </p:sp>
      <p:pic>
        <p:nvPicPr>
          <p:cNvPr id="12294" name="Picture 32" descr="Image279"/>
          <p:cNvPicPr>
            <a:picLocks noChangeAspect="1" noChangeArrowheads="1"/>
          </p:cNvPicPr>
          <p:nvPr/>
        </p:nvPicPr>
        <p:blipFill>
          <a:blip r:embed="rId4"/>
          <a:srcRect/>
          <a:stretch>
            <a:fillRect/>
          </a:stretch>
        </p:blipFill>
        <p:spPr bwMode="auto">
          <a:xfrm>
            <a:off x="2228850" y="4989513"/>
            <a:ext cx="4810125" cy="1609725"/>
          </a:xfrm>
          <a:prstGeom prst="rect">
            <a:avLst/>
          </a:prstGeom>
          <a:noFill/>
          <a:ln w="9525">
            <a:noFill/>
            <a:miter lim="800000"/>
            <a:headEnd/>
            <a:tailEnd/>
          </a:ln>
        </p:spPr>
      </p:pic>
      <p:sp>
        <p:nvSpPr>
          <p:cNvPr id="17442" name="Text Box 34"/>
          <p:cNvSpPr txBox="1">
            <a:spLocks noChangeArrowheads="1"/>
          </p:cNvSpPr>
          <p:nvPr/>
        </p:nvSpPr>
        <p:spPr bwMode="auto">
          <a:xfrm>
            <a:off x="2266950" y="723900"/>
            <a:ext cx="5086350" cy="579438"/>
          </a:xfrm>
          <a:prstGeom prst="rect">
            <a:avLst/>
          </a:prstGeom>
          <a:noFill/>
          <a:ln w="9525">
            <a:noFill/>
            <a:miter lim="800000"/>
            <a:headEnd/>
            <a:tailEnd/>
          </a:ln>
          <a:effectLst/>
        </p:spPr>
        <p:txBody>
          <a:bodyPr>
            <a:spAutoFit/>
          </a:bodyPr>
          <a:lstStyle/>
          <a:p>
            <a:pPr algn="ctr">
              <a:spcBef>
                <a:spcPct val="50000"/>
              </a:spcBef>
              <a:defRPr/>
            </a:pPr>
            <a:r>
              <a:rPr lang="en-US" sz="3200" b="1" dirty="0">
                <a:solidFill>
                  <a:schemeClr val="bg1"/>
                </a:solidFill>
                <a:effectLst>
                  <a:outerShdw blurRad="38100" dist="38100" dir="2700000" algn="tl">
                    <a:srgbClr val="000000"/>
                  </a:outerShdw>
                </a:effectLst>
                <a:cs typeface="Arial" pitchFamily="34" charset="0"/>
              </a:rPr>
              <a:t>Step 1:  Set the Volume</a:t>
            </a:r>
          </a:p>
        </p:txBody>
      </p:sp>
      <p:sp>
        <p:nvSpPr>
          <p:cNvPr id="17443" name="Text Box 35"/>
          <p:cNvSpPr txBox="1">
            <a:spLocks noChangeArrowheads="1"/>
          </p:cNvSpPr>
          <p:nvPr/>
        </p:nvSpPr>
        <p:spPr bwMode="auto">
          <a:xfrm>
            <a:off x="1638300" y="82550"/>
            <a:ext cx="63246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cs typeface="Arial" pitchFamily="34" charset="0"/>
              </a:rPr>
              <a:t>Operating the Micropipette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371600" y="196850"/>
            <a:ext cx="6781800" cy="641350"/>
          </a:xfrm>
          <a:prstGeom prst="rect">
            <a:avLst/>
          </a:prstGeom>
          <a:noFill/>
          <a:ln w="9525">
            <a:noFill/>
            <a:miter lim="800000"/>
            <a:headEnd/>
            <a:tailEnd/>
          </a:ln>
        </p:spPr>
        <p:txBody>
          <a:bodyPr>
            <a:spAutoFit/>
          </a:bodyPr>
          <a:lstStyle/>
          <a:p>
            <a:pPr algn="ctr">
              <a:spcBef>
                <a:spcPct val="50000"/>
              </a:spcBef>
            </a:pPr>
            <a:r>
              <a:rPr lang="en-US" sz="3600" b="1">
                <a:solidFill>
                  <a:srgbClr val="FFFF00"/>
                </a:solidFill>
              </a:rPr>
              <a:t>Operating the Micropipet</a:t>
            </a:r>
          </a:p>
        </p:txBody>
      </p:sp>
      <p:sp>
        <p:nvSpPr>
          <p:cNvPr id="27653" name="Text Box 5"/>
          <p:cNvSpPr txBox="1">
            <a:spLocks noChangeArrowheads="1"/>
          </p:cNvSpPr>
          <p:nvPr/>
        </p:nvSpPr>
        <p:spPr bwMode="auto">
          <a:xfrm>
            <a:off x="762000" y="928688"/>
            <a:ext cx="8001000" cy="579437"/>
          </a:xfrm>
          <a:prstGeom prst="rect">
            <a:avLst/>
          </a:prstGeom>
          <a:noFill/>
          <a:ln w="9525">
            <a:noFill/>
            <a:miter lim="800000"/>
            <a:headEnd/>
            <a:tailEnd/>
          </a:ln>
          <a:effectLst/>
        </p:spPr>
        <p:txBody>
          <a:bodyPr>
            <a:spAutoFit/>
          </a:bodyPr>
          <a:lstStyle/>
          <a:p>
            <a:pPr algn="ctr">
              <a:spcBef>
                <a:spcPct val="50000"/>
              </a:spcBef>
              <a:defRPr/>
            </a:pPr>
            <a:r>
              <a:rPr lang="en-US" sz="3200" b="1" dirty="0">
                <a:effectLst>
                  <a:outerShdw blurRad="38100" dist="38100" dir="2700000" algn="tl">
                    <a:srgbClr val="000000"/>
                  </a:outerShdw>
                </a:effectLst>
                <a:cs typeface="Arial" pitchFamily="34" charset="0"/>
              </a:rPr>
              <a:t>Step 2: Read the Volume</a:t>
            </a:r>
          </a:p>
        </p:txBody>
      </p:sp>
      <p:sp>
        <p:nvSpPr>
          <p:cNvPr id="13316" name="Text Box 6"/>
          <p:cNvSpPr txBox="1">
            <a:spLocks noChangeArrowheads="1"/>
          </p:cNvSpPr>
          <p:nvPr/>
        </p:nvSpPr>
        <p:spPr bwMode="auto">
          <a:xfrm>
            <a:off x="381000" y="1905000"/>
            <a:ext cx="3733800" cy="336550"/>
          </a:xfrm>
          <a:prstGeom prst="rect">
            <a:avLst/>
          </a:prstGeom>
          <a:noFill/>
          <a:ln w="9525">
            <a:noFill/>
            <a:miter lim="800000"/>
            <a:headEnd/>
            <a:tailEnd/>
          </a:ln>
        </p:spPr>
        <p:txBody>
          <a:bodyPr>
            <a:spAutoFit/>
          </a:bodyPr>
          <a:lstStyle/>
          <a:p>
            <a:pPr>
              <a:spcBef>
                <a:spcPct val="50000"/>
              </a:spcBef>
            </a:pPr>
            <a:r>
              <a:rPr lang="en-US" sz="1600" b="1">
                <a:solidFill>
                  <a:schemeClr val="bg1"/>
                </a:solidFill>
              </a:rPr>
              <a:t>How to Read the Volume Indicator:</a:t>
            </a:r>
          </a:p>
        </p:txBody>
      </p:sp>
      <p:sp>
        <p:nvSpPr>
          <p:cNvPr id="13317" name="Rectangle 7"/>
          <p:cNvSpPr>
            <a:spLocks noChangeArrowheads="1"/>
          </p:cNvSpPr>
          <p:nvPr/>
        </p:nvSpPr>
        <p:spPr bwMode="auto">
          <a:xfrm>
            <a:off x="-749300" y="2763838"/>
            <a:ext cx="311150" cy="1190625"/>
          </a:xfrm>
          <a:prstGeom prst="rect">
            <a:avLst/>
          </a:prstGeom>
          <a:noFill/>
          <a:ln w="9525">
            <a:noFill/>
            <a:miter lim="800000"/>
            <a:headEnd/>
            <a:tailEnd/>
          </a:ln>
        </p:spPr>
        <p:txBody>
          <a:bodyPr wrap="none" anchor="ctr">
            <a:spAutoFit/>
          </a:bodyPr>
          <a:lstStyle/>
          <a:p>
            <a:r>
              <a:rPr lang="en-US"/>
              <a:t/>
            </a:r>
            <a:br>
              <a:rPr lang="en-US"/>
            </a:br>
            <a:r>
              <a:rPr lang="en-US"/>
              <a:t>  </a:t>
            </a:r>
            <a:br>
              <a:rPr lang="en-US"/>
            </a:br>
            <a:r>
              <a:rPr lang="en-US"/>
              <a:t>  </a:t>
            </a:r>
            <a:br>
              <a:rPr lang="en-US"/>
            </a:br>
            <a:r>
              <a:rPr lang="en-US"/>
              <a:t>  </a:t>
            </a:r>
          </a:p>
        </p:txBody>
      </p:sp>
      <p:graphicFrame>
        <p:nvGraphicFramePr>
          <p:cNvPr id="27656" name="Group 8"/>
          <p:cNvGraphicFramePr>
            <a:graphicFrameLocks noGrp="1"/>
          </p:cNvGraphicFramePr>
          <p:nvPr/>
        </p:nvGraphicFramePr>
        <p:xfrm>
          <a:off x="241300" y="3054350"/>
          <a:ext cx="8674100" cy="2672779"/>
        </p:xfrm>
        <a:graphic>
          <a:graphicData uri="http://schemas.openxmlformats.org/drawingml/2006/table">
            <a:tbl>
              <a:tblPr/>
              <a:tblGrid>
                <a:gridCol w="2974975"/>
                <a:gridCol w="2498725"/>
                <a:gridCol w="3200400"/>
              </a:tblGrid>
              <a:tr h="1480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92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 </a:t>
                      </a:r>
                      <a:r>
                        <a:rPr kumimoji="0" lang="en-US" sz="2400" b="1" i="0" u="none" strike="noStrike" cap="none" normalizeH="0" baseline="0" dirty="0" smtClean="0">
                          <a:ln>
                            <a:noFill/>
                          </a:ln>
                          <a:solidFill>
                            <a:schemeClr val="tx1"/>
                          </a:solidFill>
                          <a:effectLst/>
                          <a:latin typeface="Arial" charset="0"/>
                        </a:rPr>
                        <a:t>0.5-10 </a:t>
                      </a:r>
                      <a:r>
                        <a:rPr kumimoji="0" lang="el-GR" sz="2400" b="1" i="0" u="none" strike="noStrike" cap="none" normalizeH="0" baseline="0" dirty="0" smtClean="0">
                          <a:ln>
                            <a:noFill/>
                          </a:ln>
                          <a:solidFill>
                            <a:schemeClr val="tx1"/>
                          </a:solidFill>
                          <a:effectLst/>
                          <a:latin typeface="Lucida Sans Unicode"/>
                          <a:cs typeface="Lucida Sans Unicode"/>
                        </a:rPr>
                        <a:t>μ</a:t>
                      </a:r>
                      <a:r>
                        <a:rPr kumimoji="0" lang="en-US" sz="2400" b="1" i="0" u="none" strike="noStrike" cap="none" normalizeH="0" baseline="0" dirty="0" smtClean="0">
                          <a:ln>
                            <a:noFill/>
                          </a:ln>
                          <a:solidFill>
                            <a:schemeClr val="tx1"/>
                          </a:solidFill>
                          <a:effectLst/>
                          <a:latin typeface="Lucida Sans Unicode"/>
                          <a:cs typeface="Lucida Sans Unicode"/>
                        </a:rPr>
                        <a:t>L</a:t>
                      </a:r>
                      <a:r>
                        <a:rPr kumimoji="0" lang="en-US" sz="2400" b="1" i="0" u="none" strike="noStrike" cap="none" normalizeH="0" baseline="0" dirty="0" smtClean="0">
                          <a:ln>
                            <a:noFill/>
                          </a:ln>
                          <a:solidFill>
                            <a:schemeClr val="tx1"/>
                          </a:solidFill>
                          <a:effectLst/>
                          <a:latin typeface="Arial" charset="0"/>
                        </a:rPr>
                        <a:t> Model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 6.86 </a:t>
                      </a:r>
                      <a:r>
                        <a:rPr kumimoji="0" lang="en-US" sz="2400" b="1" i="0" u="none" strike="noStrike" cap="none" normalizeH="0" baseline="0" dirty="0" smtClean="0">
                          <a:ln>
                            <a:noFill/>
                          </a:ln>
                          <a:solidFill>
                            <a:schemeClr val="tx1"/>
                          </a:solidFill>
                          <a:effectLst/>
                          <a:latin typeface="Symbol" pitchFamily="18" charset="2"/>
                        </a:rPr>
                        <a:t>m</a:t>
                      </a:r>
                      <a:r>
                        <a:rPr kumimoji="0" lang="en-US" sz="2400" b="1" i="0" u="none" strike="noStrike" cap="none" normalizeH="0" baseline="0" dirty="0" smtClean="0">
                          <a:ln>
                            <a:noFill/>
                          </a:ln>
                          <a:solidFill>
                            <a:schemeClr val="tx1"/>
                          </a:solidFill>
                          <a:effectLst/>
                          <a:latin typeface="Arial" charset="0"/>
                        </a:rPr>
                        <a:t> 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 0.00686 mL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 </a:t>
                      </a:r>
                      <a:r>
                        <a:rPr kumimoji="0" lang="en-US" sz="2400" b="1" i="0" u="none" strike="noStrike" cap="none" normalizeH="0" baseline="0" dirty="0" smtClean="0">
                          <a:ln>
                            <a:noFill/>
                          </a:ln>
                          <a:solidFill>
                            <a:schemeClr val="tx1"/>
                          </a:solidFill>
                          <a:effectLst/>
                          <a:latin typeface="Arial" charset="0"/>
                        </a:rPr>
                        <a:t>10- 200 Model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132.4 </a:t>
                      </a:r>
                      <a:r>
                        <a:rPr kumimoji="0" lang="en-US" sz="2400" b="1" i="0" u="none" strike="noStrike" cap="none" normalizeH="0" baseline="0" dirty="0" smtClean="0">
                          <a:ln>
                            <a:noFill/>
                          </a:ln>
                          <a:solidFill>
                            <a:schemeClr val="tx1"/>
                          </a:solidFill>
                          <a:effectLst/>
                          <a:latin typeface="Symbol" pitchFamily="18" charset="2"/>
                        </a:rPr>
                        <a:t>m</a:t>
                      </a:r>
                      <a:r>
                        <a:rPr kumimoji="0" lang="en-US" sz="2400" b="1" i="0" u="none" strike="noStrike" cap="none" normalizeH="0" baseline="0" dirty="0" smtClean="0">
                          <a:ln>
                            <a:noFill/>
                          </a:ln>
                          <a:solidFill>
                            <a:schemeClr val="tx1"/>
                          </a:solidFill>
                          <a:effectLst/>
                          <a:latin typeface="Arial" charset="0"/>
                        </a:rPr>
                        <a:t> l = 0.1324 mL</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100 - 1000 Model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262 </a:t>
                      </a:r>
                      <a:r>
                        <a:rPr kumimoji="0" lang="en-US" sz="2400" b="1" i="0" u="none" strike="noStrike" cap="none" normalizeH="0" baseline="0" dirty="0" smtClean="0">
                          <a:ln>
                            <a:noFill/>
                          </a:ln>
                          <a:solidFill>
                            <a:schemeClr val="tx1"/>
                          </a:solidFill>
                          <a:effectLst/>
                          <a:latin typeface="Symbol" pitchFamily="18" charset="2"/>
                        </a:rPr>
                        <a:t>m </a:t>
                      </a:r>
                      <a:r>
                        <a:rPr kumimoji="0" lang="en-US" sz="2400" b="1" i="0" u="none" strike="noStrike" cap="none" normalizeH="0" baseline="0" dirty="0" smtClean="0">
                          <a:ln>
                            <a:noFill/>
                          </a:ln>
                          <a:solidFill>
                            <a:schemeClr val="tx1"/>
                          </a:solidFill>
                          <a:effectLst/>
                          <a:latin typeface="Arial" charset="0"/>
                        </a:rPr>
                        <a:t>l= 0.262  mL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32" name="Rectangle 22"/>
          <p:cNvSpPr>
            <a:spLocks noChangeArrowheads="1"/>
          </p:cNvSpPr>
          <p:nvPr/>
        </p:nvSpPr>
        <p:spPr bwMode="auto">
          <a:xfrm>
            <a:off x="-749300" y="6653213"/>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pic>
        <p:nvPicPr>
          <p:cNvPr id="13333" name="Picture 23" descr="Image280"/>
          <p:cNvPicPr>
            <a:picLocks noChangeAspect="1" noChangeArrowheads="1"/>
          </p:cNvPicPr>
          <p:nvPr/>
        </p:nvPicPr>
        <p:blipFill>
          <a:blip r:embed="rId2"/>
          <a:srcRect/>
          <a:stretch>
            <a:fillRect/>
          </a:stretch>
        </p:blipFill>
        <p:spPr bwMode="auto">
          <a:xfrm>
            <a:off x="704850" y="2312988"/>
            <a:ext cx="1962150" cy="1831975"/>
          </a:xfrm>
          <a:prstGeom prst="rect">
            <a:avLst/>
          </a:prstGeom>
          <a:noFill/>
          <a:ln w="9525">
            <a:noFill/>
            <a:miter lim="800000"/>
            <a:headEnd/>
            <a:tailEnd/>
          </a:ln>
        </p:spPr>
      </p:pic>
      <p:pic>
        <p:nvPicPr>
          <p:cNvPr id="13334" name="Picture 24" descr="Image281"/>
          <p:cNvPicPr>
            <a:picLocks noChangeAspect="1" noChangeArrowheads="1"/>
          </p:cNvPicPr>
          <p:nvPr/>
        </p:nvPicPr>
        <p:blipFill>
          <a:blip r:embed="rId3"/>
          <a:srcRect/>
          <a:stretch>
            <a:fillRect/>
          </a:stretch>
        </p:blipFill>
        <p:spPr bwMode="auto">
          <a:xfrm>
            <a:off x="3438525" y="2335213"/>
            <a:ext cx="1743075" cy="1806575"/>
          </a:xfrm>
          <a:prstGeom prst="rect">
            <a:avLst/>
          </a:prstGeom>
          <a:noFill/>
          <a:ln w="9525">
            <a:noFill/>
            <a:miter lim="800000"/>
            <a:headEnd/>
            <a:tailEnd/>
          </a:ln>
        </p:spPr>
      </p:pic>
      <p:pic>
        <p:nvPicPr>
          <p:cNvPr id="13335" name="Picture 25" descr="Image282"/>
          <p:cNvPicPr>
            <a:picLocks noChangeAspect="1" noChangeArrowheads="1"/>
          </p:cNvPicPr>
          <p:nvPr/>
        </p:nvPicPr>
        <p:blipFill>
          <a:blip r:embed="rId4"/>
          <a:srcRect/>
          <a:stretch>
            <a:fillRect/>
          </a:stretch>
        </p:blipFill>
        <p:spPr bwMode="auto">
          <a:xfrm>
            <a:off x="6334125" y="2312988"/>
            <a:ext cx="1590675" cy="1836737"/>
          </a:xfrm>
          <a:prstGeom prst="rect">
            <a:avLst/>
          </a:prstGeom>
          <a:noFill/>
          <a:ln w="9525">
            <a:noFill/>
            <a:miter lim="800000"/>
            <a:headEnd/>
            <a:tailEnd/>
          </a:ln>
        </p:spPr>
      </p:pic>
      <p:sp>
        <p:nvSpPr>
          <p:cNvPr id="13336" name="Rectangle 26"/>
          <p:cNvSpPr>
            <a:spLocks noChangeArrowheads="1"/>
          </p:cNvSpPr>
          <p:nvPr/>
        </p:nvSpPr>
        <p:spPr bwMode="auto">
          <a:xfrm>
            <a:off x="3074988" y="3260725"/>
            <a:ext cx="311150" cy="641350"/>
          </a:xfrm>
          <a:prstGeom prst="rect">
            <a:avLst/>
          </a:prstGeom>
          <a:noFill/>
          <a:ln w="9525">
            <a:noFill/>
            <a:miter lim="800000"/>
            <a:headEnd/>
            <a:tailEnd/>
          </a:ln>
        </p:spPr>
        <p:txBody>
          <a:bodyPr wrap="none" anchor="ctr">
            <a:spAutoFit/>
          </a:bodyPr>
          <a:lstStyle/>
          <a:p>
            <a:r>
              <a:rPr lang="en-US"/>
              <a:t/>
            </a:r>
            <a:br>
              <a:rPr lang="en-US"/>
            </a:br>
            <a:r>
              <a:rPr lang="en-US"/>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749300" y="1163638"/>
            <a:ext cx="311150" cy="1190625"/>
          </a:xfrm>
          <a:prstGeom prst="rect">
            <a:avLst/>
          </a:prstGeom>
          <a:noFill/>
          <a:ln w="9525">
            <a:noFill/>
            <a:miter lim="800000"/>
            <a:headEnd/>
            <a:tailEnd/>
          </a:ln>
        </p:spPr>
        <p:txBody>
          <a:bodyPr wrap="none" anchor="ctr">
            <a:spAutoFit/>
          </a:bodyPr>
          <a:lstStyle/>
          <a:p>
            <a:r>
              <a:rPr lang="en-US"/>
              <a:t/>
            </a:r>
            <a:br>
              <a:rPr lang="en-US"/>
            </a:br>
            <a:r>
              <a:rPr lang="en-US"/>
              <a:t>  </a:t>
            </a:r>
            <a:br>
              <a:rPr lang="en-US"/>
            </a:br>
            <a:r>
              <a:rPr lang="en-US"/>
              <a:t>  </a:t>
            </a:r>
            <a:br>
              <a:rPr lang="en-US"/>
            </a:br>
            <a:r>
              <a:rPr lang="en-US"/>
              <a:t>  </a:t>
            </a:r>
          </a:p>
        </p:txBody>
      </p:sp>
      <p:sp>
        <p:nvSpPr>
          <p:cNvPr id="14339" name="Rectangle 48"/>
          <p:cNvSpPr>
            <a:spLocks noChangeArrowheads="1"/>
          </p:cNvSpPr>
          <p:nvPr/>
        </p:nvSpPr>
        <p:spPr bwMode="auto">
          <a:xfrm>
            <a:off x="-749300" y="5053013"/>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pic>
        <p:nvPicPr>
          <p:cNvPr id="14340" name="Picture 57" descr="Image283"/>
          <p:cNvPicPr>
            <a:picLocks noChangeAspect="1" noChangeArrowheads="1"/>
          </p:cNvPicPr>
          <p:nvPr/>
        </p:nvPicPr>
        <p:blipFill>
          <a:blip r:embed="rId2"/>
          <a:srcRect/>
          <a:stretch>
            <a:fillRect/>
          </a:stretch>
        </p:blipFill>
        <p:spPr bwMode="auto">
          <a:xfrm>
            <a:off x="6134100" y="3143250"/>
            <a:ext cx="1866900" cy="971550"/>
          </a:xfrm>
          <a:prstGeom prst="rect">
            <a:avLst/>
          </a:prstGeom>
          <a:noFill/>
          <a:ln w="9525">
            <a:noFill/>
            <a:miter lim="800000"/>
            <a:headEnd/>
            <a:tailEnd/>
          </a:ln>
        </p:spPr>
      </p:pic>
      <p:pic>
        <p:nvPicPr>
          <p:cNvPr id="14341" name="Picture 59" descr="Image284"/>
          <p:cNvPicPr>
            <a:picLocks noChangeAspect="1" noChangeArrowheads="1"/>
          </p:cNvPicPr>
          <p:nvPr/>
        </p:nvPicPr>
        <p:blipFill>
          <a:blip r:embed="rId3"/>
          <a:srcRect/>
          <a:stretch>
            <a:fillRect/>
          </a:stretch>
        </p:blipFill>
        <p:spPr bwMode="auto">
          <a:xfrm>
            <a:off x="2478088" y="1752600"/>
            <a:ext cx="2414587" cy="4537075"/>
          </a:xfrm>
          <a:prstGeom prst="rect">
            <a:avLst/>
          </a:prstGeom>
          <a:noFill/>
          <a:ln w="9525">
            <a:noFill/>
            <a:miter lim="800000"/>
            <a:headEnd/>
            <a:tailEnd/>
          </a:ln>
        </p:spPr>
      </p:pic>
      <p:sp>
        <p:nvSpPr>
          <p:cNvPr id="14342" name="Text Box 70"/>
          <p:cNvSpPr txBox="1">
            <a:spLocks noChangeArrowheads="1"/>
          </p:cNvSpPr>
          <p:nvPr/>
        </p:nvSpPr>
        <p:spPr bwMode="auto">
          <a:xfrm>
            <a:off x="5943600" y="4076700"/>
            <a:ext cx="2209800" cy="830263"/>
          </a:xfrm>
          <a:prstGeom prst="rect">
            <a:avLst/>
          </a:prstGeom>
          <a:noFill/>
          <a:ln w="9525">
            <a:noFill/>
            <a:miter lim="800000"/>
            <a:headEnd/>
            <a:tailEnd/>
          </a:ln>
        </p:spPr>
        <p:txBody>
          <a:bodyPr>
            <a:spAutoFit/>
          </a:bodyPr>
          <a:lstStyle/>
          <a:p>
            <a:pPr>
              <a:spcBef>
                <a:spcPct val="50000"/>
              </a:spcBef>
            </a:pPr>
            <a:r>
              <a:rPr lang="en-US" sz="2400" b="1" dirty="0"/>
              <a:t>Example of tip sizes:</a:t>
            </a:r>
          </a:p>
        </p:txBody>
      </p:sp>
      <p:sp>
        <p:nvSpPr>
          <p:cNvPr id="14343" name="Text Box 54"/>
          <p:cNvSpPr txBox="1">
            <a:spLocks noChangeArrowheads="1"/>
          </p:cNvSpPr>
          <p:nvPr/>
        </p:nvSpPr>
        <p:spPr bwMode="auto">
          <a:xfrm>
            <a:off x="152400" y="4448175"/>
            <a:ext cx="2286000" cy="830997"/>
          </a:xfrm>
          <a:prstGeom prst="rect">
            <a:avLst/>
          </a:prstGeom>
          <a:noFill/>
          <a:ln w="9525">
            <a:noFill/>
            <a:miter lim="800000"/>
            <a:headEnd/>
            <a:tailEnd/>
          </a:ln>
        </p:spPr>
        <p:txBody>
          <a:bodyPr wrap="square">
            <a:spAutoFit/>
          </a:bodyPr>
          <a:lstStyle/>
          <a:p>
            <a:pPr>
              <a:spcBef>
                <a:spcPct val="50000"/>
              </a:spcBef>
            </a:pPr>
            <a:r>
              <a:rPr lang="en-US" sz="2400" b="1" dirty="0"/>
              <a:t>Attaching the disposable tip</a:t>
            </a:r>
          </a:p>
        </p:txBody>
      </p:sp>
      <p:sp>
        <p:nvSpPr>
          <p:cNvPr id="19528" name="Text Box 72"/>
          <p:cNvSpPr txBox="1">
            <a:spLocks noChangeArrowheads="1"/>
          </p:cNvSpPr>
          <p:nvPr/>
        </p:nvSpPr>
        <p:spPr bwMode="auto">
          <a:xfrm>
            <a:off x="1371600" y="196850"/>
            <a:ext cx="6781800" cy="641350"/>
          </a:xfrm>
          <a:prstGeom prst="rect">
            <a:avLst/>
          </a:prstGeom>
          <a:noFill/>
          <a:ln w="9525">
            <a:noFill/>
            <a:miter lim="800000"/>
            <a:headEnd/>
            <a:tailEnd/>
          </a:ln>
          <a:effectLst/>
        </p:spPr>
        <p:txBody>
          <a:bodyPr>
            <a:spAutoFit/>
          </a:bodyPr>
          <a:lstStyle/>
          <a:p>
            <a:pPr algn="ctr">
              <a:spcBef>
                <a:spcPct val="50000"/>
              </a:spcBef>
              <a:defRPr/>
            </a:pPr>
            <a:r>
              <a:rPr lang="en-US" sz="3600" b="1" dirty="0">
                <a:solidFill>
                  <a:srgbClr val="FFFF00"/>
                </a:solidFill>
                <a:effectLst>
                  <a:outerShdw blurRad="38100" dist="38100" dir="2700000" algn="tl">
                    <a:srgbClr val="000000"/>
                  </a:outerShdw>
                </a:effectLst>
                <a:cs typeface="Arial" pitchFamily="34" charset="0"/>
              </a:rPr>
              <a:t>Operating the </a:t>
            </a:r>
            <a:r>
              <a:rPr lang="en-US" sz="3600" b="1" dirty="0" err="1">
                <a:solidFill>
                  <a:srgbClr val="FFFF00"/>
                </a:solidFill>
                <a:effectLst>
                  <a:outerShdw blurRad="38100" dist="38100" dir="2700000" algn="tl">
                    <a:srgbClr val="000000"/>
                  </a:outerShdw>
                </a:effectLst>
                <a:cs typeface="Arial" pitchFamily="34" charset="0"/>
              </a:rPr>
              <a:t>Micropipet</a:t>
            </a:r>
            <a:endParaRPr lang="en-US" sz="3600" b="1" dirty="0">
              <a:solidFill>
                <a:srgbClr val="FFFF00"/>
              </a:solidFill>
              <a:effectLst>
                <a:outerShdw blurRad="38100" dist="38100" dir="2700000" algn="tl">
                  <a:srgbClr val="000000"/>
                </a:outerShdw>
              </a:effectLst>
              <a:cs typeface="Arial" pitchFamily="34" charset="0"/>
            </a:endParaRPr>
          </a:p>
        </p:txBody>
      </p:sp>
      <p:sp>
        <p:nvSpPr>
          <p:cNvPr id="19529" name="Text Box 73"/>
          <p:cNvSpPr txBox="1">
            <a:spLocks noChangeArrowheads="1"/>
          </p:cNvSpPr>
          <p:nvPr/>
        </p:nvSpPr>
        <p:spPr bwMode="auto">
          <a:xfrm>
            <a:off x="1066800" y="1004888"/>
            <a:ext cx="7162800" cy="579437"/>
          </a:xfrm>
          <a:prstGeom prst="rect">
            <a:avLst/>
          </a:prstGeom>
          <a:noFill/>
          <a:ln w="9525">
            <a:noFill/>
            <a:miter lim="800000"/>
            <a:headEnd/>
            <a:tailEnd/>
          </a:ln>
          <a:effectLst/>
        </p:spPr>
        <p:txBody>
          <a:bodyPr>
            <a:spAutoFit/>
          </a:bodyPr>
          <a:lstStyle/>
          <a:p>
            <a:pPr algn="ctr">
              <a:spcBef>
                <a:spcPct val="50000"/>
              </a:spcBef>
              <a:defRPr/>
            </a:pPr>
            <a:r>
              <a:rPr lang="en-US" sz="3200" b="1" dirty="0">
                <a:effectLst>
                  <a:outerShdw blurRad="38100" dist="38100" dir="2700000" algn="tl">
                    <a:srgbClr val="000000"/>
                  </a:outerShdw>
                </a:effectLst>
                <a:cs typeface="Arial" pitchFamily="34" charset="0"/>
              </a:rPr>
              <a:t>Step 3: Attach the Disposable Tip</a:t>
            </a:r>
          </a:p>
        </p:txBody>
      </p:sp>
      <p:pic>
        <p:nvPicPr>
          <p:cNvPr id="14346" name="Picture 75" descr="pipette tips2 corning"/>
          <p:cNvPicPr>
            <a:picLocks noChangeAspect="1" noChangeArrowheads="1"/>
          </p:cNvPicPr>
          <p:nvPr/>
        </p:nvPicPr>
        <p:blipFill>
          <a:blip r:embed="rId4"/>
          <a:srcRect/>
          <a:stretch>
            <a:fillRect/>
          </a:stretch>
        </p:blipFill>
        <p:spPr bwMode="auto">
          <a:xfrm>
            <a:off x="6181725" y="5053013"/>
            <a:ext cx="1897063" cy="14589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447800" y="120650"/>
            <a:ext cx="62484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FFFF00"/>
                </a:solidFill>
                <a:effectLst>
                  <a:outerShdw blurRad="38100" dist="38100" dir="2700000" algn="tl">
                    <a:srgbClr val="000000"/>
                  </a:outerShdw>
                </a:effectLst>
                <a:cs typeface="Arial" pitchFamily="34" charset="0"/>
              </a:rPr>
              <a:t>Operating the Micropipette</a:t>
            </a:r>
          </a:p>
        </p:txBody>
      </p:sp>
      <p:sp>
        <p:nvSpPr>
          <p:cNvPr id="15363" name="Text Box 5"/>
          <p:cNvSpPr txBox="1">
            <a:spLocks noChangeArrowheads="1"/>
          </p:cNvSpPr>
          <p:nvPr/>
        </p:nvSpPr>
        <p:spPr bwMode="auto">
          <a:xfrm>
            <a:off x="152400" y="895350"/>
            <a:ext cx="3571875" cy="979488"/>
          </a:xfrm>
          <a:prstGeom prst="rect">
            <a:avLst/>
          </a:prstGeom>
          <a:noFill/>
          <a:ln w="9525">
            <a:noFill/>
            <a:miter lim="800000"/>
            <a:headEnd/>
            <a:tailEnd/>
          </a:ln>
        </p:spPr>
        <p:txBody>
          <a:bodyPr>
            <a:spAutoFit/>
          </a:bodyPr>
          <a:lstStyle/>
          <a:p>
            <a:pPr>
              <a:lnSpc>
                <a:spcPct val="80000"/>
              </a:lnSpc>
            </a:pPr>
            <a:r>
              <a:rPr lang="en-US" sz="2400" b="1" dirty="0">
                <a:solidFill>
                  <a:srgbClr val="002060"/>
                </a:solidFill>
              </a:rPr>
              <a:t>Step 4: Depress the Plunger to the First Stop</a:t>
            </a:r>
          </a:p>
        </p:txBody>
      </p:sp>
      <p:pic>
        <p:nvPicPr>
          <p:cNvPr id="15364" name="Picture 10" descr="Image286"/>
          <p:cNvPicPr>
            <a:picLocks noChangeAspect="1" noChangeArrowheads="1"/>
          </p:cNvPicPr>
          <p:nvPr/>
        </p:nvPicPr>
        <p:blipFill>
          <a:blip r:embed="rId2"/>
          <a:srcRect/>
          <a:stretch>
            <a:fillRect/>
          </a:stretch>
        </p:blipFill>
        <p:spPr bwMode="auto">
          <a:xfrm>
            <a:off x="3257550" y="1562100"/>
            <a:ext cx="1458913" cy="3352800"/>
          </a:xfrm>
          <a:prstGeom prst="rect">
            <a:avLst/>
          </a:prstGeom>
          <a:noFill/>
          <a:ln w="9525">
            <a:noFill/>
            <a:miter lim="800000"/>
            <a:headEnd/>
            <a:tailEnd/>
          </a:ln>
        </p:spPr>
      </p:pic>
      <p:pic>
        <p:nvPicPr>
          <p:cNvPr id="15365" name="Picture 7" descr="Image285"/>
          <p:cNvPicPr>
            <a:picLocks noChangeAspect="1" noChangeArrowheads="1"/>
          </p:cNvPicPr>
          <p:nvPr/>
        </p:nvPicPr>
        <p:blipFill>
          <a:blip r:embed="rId3"/>
          <a:srcRect/>
          <a:stretch>
            <a:fillRect/>
          </a:stretch>
        </p:blipFill>
        <p:spPr bwMode="auto">
          <a:xfrm>
            <a:off x="655638" y="1866900"/>
            <a:ext cx="1477962" cy="3810000"/>
          </a:xfrm>
          <a:prstGeom prst="rect">
            <a:avLst/>
          </a:prstGeom>
          <a:noFill/>
          <a:ln w="9525">
            <a:noFill/>
            <a:miter lim="800000"/>
            <a:headEnd/>
            <a:tailEnd/>
          </a:ln>
        </p:spPr>
      </p:pic>
      <p:sp>
        <p:nvSpPr>
          <p:cNvPr id="15366" name="Text Box 11"/>
          <p:cNvSpPr txBox="1">
            <a:spLocks noChangeArrowheads="1"/>
          </p:cNvSpPr>
          <p:nvPr/>
        </p:nvSpPr>
        <p:spPr bwMode="auto">
          <a:xfrm>
            <a:off x="4754563" y="2168525"/>
            <a:ext cx="4244975" cy="457200"/>
          </a:xfrm>
          <a:prstGeom prst="rect">
            <a:avLst/>
          </a:prstGeom>
          <a:noFill/>
          <a:ln w="9525">
            <a:noFill/>
            <a:miter lim="800000"/>
            <a:headEnd/>
            <a:tailEnd/>
          </a:ln>
        </p:spPr>
        <p:txBody>
          <a:bodyPr>
            <a:spAutoFit/>
          </a:bodyPr>
          <a:lstStyle/>
          <a:p>
            <a:pPr>
              <a:spcBef>
                <a:spcPct val="50000"/>
              </a:spcBef>
            </a:pPr>
            <a:r>
              <a:rPr lang="en-US" sz="2400" b="1" dirty="0">
                <a:solidFill>
                  <a:schemeClr val="bg1"/>
                </a:solidFill>
              </a:rPr>
              <a:t>Step 6: Draw up the sample</a:t>
            </a:r>
          </a:p>
        </p:txBody>
      </p:sp>
      <p:sp>
        <p:nvSpPr>
          <p:cNvPr id="15367" name="Text Box 12"/>
          <p:cNvSpPr txBox="1">
            <a:spLocks noChangeArrowheads="1"/>
          </p:cNvSpPr>
          <p:nvPr/>
        </p:nvSpPr>
        <p:spPr bwMode="auto">
          <a:xfrm>
            <a:off x="3802063" y="5102225"/>
            <a:ext cx="3544887"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rPr>
              <a:t>Step 7:  Pause</a:t>
            </a:r>
          </a:p>
        </p:txBody>
      </p:sp>
      <p:sp>
        <p:nvSpPr>
          <p:cNvPr id="15368" name="Text Box 14"/>
          <p:cNvSpPr txBox="1">
            <a:spLocks noChangeArrowheads="1"/>
          </p:cNvSpPr>
          <p:nvPr/>
        </p:nvSpPr>
        <p:spPr bwMode="auto">
          <a:xfrm>
            <a:off x="5186363" y="1905000"/>
            <a:ext cx="3276600" cy="3046988"/>
          </a:xfrm>
          <a:prstGeom prst="rect">
            <a:avLst/>
          </a:prstGeom>
          <a:noFill/>
          <a:ln w="9525">
            <a:noFill/>
            <a:miter lim="800000"/>
            <a:headEnd/>
            <a:tailEnd/>
          </a:ln>
        </p:spPr>
        <p:txBody>
          <a:bodyPr wrap="square">
            <a:spAutoFit/>
          </a:bodyPr>
          <a:lstStyle/>
          <a:p>
            <a:pPr>
              <a:lnSpc>
                <a:spcPct val="80000"/>
              </a:lnSpc>
            </a:pPr>
            <a:r>
              <a:rPr lang="en-US" sz="2000" b="1" dirty="0"/>
              <a:t>To aspirate the sample into the tip, allow the pushbutton to return slowly and smoothly to the fully extended UP POSITION. NEVER LET THE PLUNGER SNAP UP! This draws the exact calibrated volume into the tip if the tip remains below the liquid surface during withdrawal. </a:t>
            </a:r>
          </a:p>
        </p:txBody>
      </p:sp>
      <p:sp>
        <p:nvSpPr>
          <p:cNvPr id="15369" name="Text Box 15"/>
          <p:cNvSpPr txBox="1">
            <a:spLocks noChangeArrowheads="1"/>
          </p:cNvSpPr>
          <p:nvPr/>
        </p:nvSpPr>
        <p:spPr bwMode="auto">
          <a:xfrm>
            <a:off x="2971800" y="5288340"/>
            <a:ext cx="5486400" cy="1323439"/>
          </a:xfrm>
          <a:prstGeom prst="rect">
            <a:avLst/>
          </a:prstGeom>
          <a:noFill/>
          <a:ln w="9525">
            <a:noFill/>
            <a:miter lim="800000"/>
            <a:headEnd/>
            <a:tailEnd/>
          </a:ln>
        </p:spPr>
        <p:txBody>
          <a:bodyPr wrap="square">
            <a:spAutoFit/>
          </a:bodyPr>
          <a:lstStyle/>
          <a:p>
            <a:pPr>
              <a:lnSpc>
                <a:spcPct val="80000"/>
              </a:lnSpc>
            </a:pPr>
            <a:r>
              <a:rPr lang="en-US" sz="2000" b="1" dirty="0"/>
              <a:t>Wait a few seconds to ensure that the full volume of sample is drawn into the plastic tip. WAIT LONGER FOR LARGER VOLUMES. WAIT LONGER FOR MORE VISCOUS ("SYRUP-LIKE") SUBSTANCES</a:t>
            </a:r>
            <a:r>
              <a:rPr lang="en-US" sz="2000" b="1" dirty="0">
                <a:solidFill>
                  <a:schemeClr val="bg1"/>
                </a:solidFill>
              </a:rPr>
              <a:t>. </a:t>
            </a:r>
          </a:p>
        </p:txBody>
      </p:sp>
      <p:sp>
        <p:nvSpPr>
          <p:cNvPr id="15370" name="Text Box 8"/>
          <p:cNvSpPr txBox="1">
            <a:spLocks noChangeArrowheads="1"/>
          </p:cNvSpPr>
          <p:nvPr/>
        </p:nvSpPr>
        <p:spPr bwMode="auto">
          <a:xfrm>
            <a:off x="3771900" y="1069975"/>
            <a:ext cx="4886325" cy="457200"/>
          </a:xfrm>
          <a:prstGeom prst="rect">
            <a:avLst/>
          </a:prstGeom>
          <a:noFill/>
          <a:ln w="9525">
            <a:noFill/>
            <a:miter lim="800000"/>
            <a:headEnd/>
            <a:tailEnd/>
          </a:ln>
        </p:spPr>
        <p:txBody>
          <a:bodyPr>
            <a:spAutoFit/>
          </a:bodyPr>
          <a:lstStyle/>
          <a:p>
            <a:pPr>
              <a:spcBef>
                <a:spcPct val="50000"/>
              </a:spcBef>
            </a:pPr>
            <a:r>
              <a:rPr lang="en-US" sz="2400" b="1" dirty="0"/>
              <a:t>Step 5:  Immerse Tip in Sample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447800" y="114300"/>
            <a:ext cx="6248400" cy="641350"/>
          </a:xfrm>
          <a:prstGeom prst="rect">
            <a:avLst/>
          </a:prstGeom>
          <a:noFill/>
          <a:ln w="9525">
            <a:noFill/>
            <a:miter lim="800000"/>
            <a:headEnd/>
            <a:tailEnd/>
          </a:ln>
          <a:effectLst/>
        </p:spPr>
        <p:txBody>
          <a:bodyPr>
            <a:spAutoFit/>
          </a:bodyPr>
          <a:lstStyle/>
          <a:p>
            <a:pPr>
              <a:spcBef>
                <a:spcPct val="50000"/>
              </a:spcBef>
              <a:defRPr/>
            </a:pPr>
            <a:r>
              <a:rPr lang="en-US" sz="3600" b="1" dirty="0">
                <a:solidFill>
                  <a:srgbClr val="FFFF00"/>
                </a:solidFill>
                <a:effectLst>
                  <a:outerShdw blurRad="38100" dist="38100" dir="2700000" algn="tl">
                    <a:srgbClr val="000000"/>
                  </a:outerShdw>
                </a:effectLst>
                <a:cs typeface="Arial" pitchFamily="34" charset="0"/>
              </a:rPr>
              <a:t>Operating the </a:t>
            </a:r>
            <a:r>
              <a:rPr lang="en-US" sz="3600" b="1" dirty="0" err="1">
                <a:solidFill>
                  <a:srgbClr val="FFFF00"/>
                </a:solidFill>
                <a:effectLst>
                  <a:outerShdw blurRad="38100" dist="38100" dir="2700000" algn="tl">
                    <a:srgbClr val="000000"/>
                  </a:outerShdw>
                </a:effectLst>
                <a:cs typeface="Arial" pitchFamily="34" charset="0"/>
              </a:rPr>
              <a:t>Micropipet</a:t>
            </a:r>
            <a:endParaRPr lang="en-US" sz="3600" b="1" dirty="0">
              <a:solidFill>
                <a:srgbClr val="FFFF00"/>
              </a:solidFill>
              <a:effectLst>
                <a:outerShdw blurRad="38100" dist="38100" dir="2700000" algn="tl">
                  <a:srgbClr val="000000"/>
                </a:outerShdw>
              </a:effectLst>
              <a:cs typeface="Arial" pitchFamily="34" charset="0"/>
            </a:endParaRPr>
          </a:p>
        </p:txBody>
      </p:sp>
      <p:sp>
        <p:nvSpPr>
          <p:cNvPr id="16387" name="Text Box 5"/>
          <p:cNvSpPr txBox="1">
            <a:spLocks noChangeArrowheads="1"/>
          </p:cNvSpPr>
          <p:nvPr/>
        </p:nvSpPr>
        <p:spPr bwMode="auto">
          <a:xfrm>
            <a:off x="495300" y="838200"/>
            <a:ext cx="5383213"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rPr>
              <a:t>Step 8:  Withdraw the Tip</a:t>
            </a:r>
          </a:p>
        </p:txBody>
      </p:sp>
      <p:sp>
        <p:nvSpPr>
          <p:cNvPr id="16388" name="Text Box 6"/>
          <p:cNvSpPr txBox="1">
            <a:spLocks noChangeArrowheads="1"/>
          </p:cNvSpPr>
          <p:nvPr/>
        </p:nvSpPr>
        <p:spPr bwMode="auto">
          <a:xfrm>
            <a:off x="381000" y="838200"/>
            <a:ext cx="8229600" cy="1400383"/>
          </a:xfrm>
          <a:prstGeom prst="rect">
            <a:avLst/>
          </a:prstGeom>
          <a:noFill/>
          <a:ln w="9525">
            <a:noFill/>
            <a:miter lim="800000"/>
            <a:headEnd/>
            <a:tailEnd/>
          </a:ln>
        </p:spPr>
        <p:txBody>
          <a:bodyPr>
            <a:spAutoFit/>
          </a:bodyPr>
          <a:lstStyle/>
          <a:p>
            <a:pPr>
              <a:lnSpc>
                <a:spcPct val="85000"/>
              </a:lnSpc>
            </a:pPr>
            <a:r>
              <a:rPr lang="en-US" sz="2000" b="1" dirty="0"/>
              <a:t>Remove the tip from the sample liquid. No liquid should remain on the OUTSIDE of the tip. Wipe away any droplets on the outside of the tip with a lint-free tissue, such as KIMWIPES, but only wipe droplets from the side of the tip. NEVER TOUCH THE TIP OPENING or you may absorb part of your sample. </a:t>
            </a:r>
          </a:p>
        </p:txBody>
      </p:sp>
      <p:sp>
        <p:nvSpPr>
          <p:cNvPr id="16389" name="Text Box 7"/>
          <p:cNvSpPr txBox="1">
            <a:spLocks noChangeArrowheads="1"/>
          </p:cNvSpPr>
          <p:nvPr/>
        </p:nvSpPr>
        <p:spPr bwMode="auto">
          <a:xfrm>
            <a:off x="1066800" y="5699125"/>
            <a:ext cx="3276600" cy="396875"/>
          </a:xfrm>
          <a:prstGeom prst="rect">
            <a:avLst/>
          </a:prstGeom>
          <a:noFill/>
          <a:ln w="9525">
            <a:noFill/>
            <a:miter lim="800000"/>
            <a:headEnd/>
            <a:tailEnd/>
          </a:ln>
        </p:spPr>
        <p:txBody>
          <a:bodyPr>
            <a:spAutoFit/>
          </a:bodyPr>
          <a:lstStyle/>
          <a:p>
            <a:pPr>
              <a:spcBef>
                <a:spcPct val="50000"/>
              </a:spcBef>
            </a:pPr>
            <a:r>
              <a:rPr lang="en-US" sz="2000" b="1" dirty="0"/>
              <a:t>Proper Droplet Removal</a:t>
            </a:r>
          </a:p>
        </p:txBody>
      </p:sp>
      <p:sp>
        <p:nvSpPr>
          <p:cNvPr id="16390" name="Text Box 8"/>
          <p:cNvSpPr txBox="1">
            <a:spLocks noChangeArrowheads="1"/>
          </p:cNvSpPr>
          <p:nvPr/>
        </p:nvSpPr>
        <p:spPr bwMode="auto">
          <a:xfrm>
            <a:off x="4933950" y="5699125"/>
            <a:ext cx="3276600" cy="396875"/>
          </a:xfrm>
          <a:prstGeom prst="rect">
            <a:avLst/>
          </a:prstGeom>
          <a:noFill/>
          <a:ln w="9525">
            <a:noFill/>
            <a:miter lim="800000"/>
            <a:headEnd/>
            <a:tailEnd/>
          </a:ln>
        </p:spPr>
        <p:txBody>
          <a:bodyPr>
            <a:spAutoFit/>
          </a:bodyPr>
          <a:lstStyle/>
          <a:p>
            <a:pPr>
              <a:spcBef>
                <a:spcPct val="50000"/>
              </a:spcBef>
            </a:pPr>
            <a:r>
              <a:rPr lang="en-US" sz="2000" b="1" dirty="0"/>
              <a:t>WRONG Droplet Removal</a:t>
            </a:r>
          </a:p>
        </p:txBody>
      </p:sp>
      <p:sp>
        <p:nvSpPr>
          <p:cNvPr id="16391" name="Rectangle 9"/>
          <p:cNvSpPr>
            <a:spLocks noChangeArrowheads="1"/>
          </p:cNvSpPr>
          <p:nvPr/>
        </p:nvSpPr>
        <p:spPr bwMode="auto">
          <a:xfrm>
            <a:off x="1343025" y="1516063"/>
            <a:ext cx="311150" cy="641350"/>
          </a:xfrm>
          <a:prstGeom prst="rect">
            <a:avLst/>
          </a:prstGeom>
          <a:noFill/>
          <a:ln w="9525">
            <a:noFill/>
            <a:miter lim="800000"/>
            <a:headEnd/>
            <a:tailEnd/>
          </a:ln>
        </p:spPr>
        <p:txBody>
          <a:bodyPr wrap="none" anchor="ctr">
            <a:spAutoFit/>
          </a:bodyPr>
          <a:lstStyle/>
          <a:p>
            <a:r>
              <a:rPr lang="en-US"/>
              <a:t/>
            </a:r>
            <a:br>
              <a:rPr lang="en-US"/>
            </a:br>
            <a:r>
              <a:rPr lang="en-US"/>
              <a:t>  </a:t>
            </a:r>
          </a:p>
        </p:txBody>
      </p:sp>
      <p:pic>
        <p:nvPicPr>
          <p:cNvPr id="16392" name="Picture 11" descr="Image287"/>
          <p:cNvPicPr>
            <a:picLocks noChangeAspect="1" noChangeArrowheads="1"/>
          </p:cNvPicPr>
          <p:nvPr/>
        </p:nvPicPr>
        <p:blipFill>
          <a:blip r:embed="rId2"/>
          <a:srcRect/>
          <a:stretch>
            <a:fillRect/>
          </a:stretch>
        </p:blipFill>
        <p:spPr bwMode="auto">
          <a:xfrm>
            <a:off x="1066800" y="2286000"/>
            <a:ext cx="7086600" cy="33813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447800" y="177800"/>
            <a:ext cx="62484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FFFF00"/>
                </a:solidFill>
                <a:effectLst>
                  <a:outerShdw blurRad="38100" dist="38100" dir="2700000" algn="tl">
                    <a:srgbClr val="000000"/>
                  </a:outerShdw>
                </a:effectLst>
                <a:cs typeface="Arial" pitchFamily="34" charset="0"/>
              </a:rPr>
              <a:t>Operating the Micropipette</a:t>
            </a:r>
          </a:p>
        </p:txBody>
      </p:sp>
      <p:sp>
        <p:nvSpPr>
          <p:cNvPr id="17411" name="Text Box 5"/>
          <p:cNvSpPr txBox="1">
            <a:spLocks noChangeArrowheads="1"/>
          </p:cNvSpPr>
          <p:nvPr/>
        </p:nvSpPr>
        <p:spPr bwMode="auto">
          <a:xfrm>
            <a:off x="514350" y="876300"/>
            <a:ext cx="49434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rPr>
              <a:t>Step 9:  Dispense the Sample</a:t>
            </a:r>
          </a:p>
        </p:txBody>
      </p:sp>
      <p:sp>
        <p:nvSpPr>
          <p:cNvPr id="17412" name="Text Box 6"/>
          <p:cNvSpPr txBox="1">
            <a:spLocks noChangeArrowheads="1"/>
          </p:cNvSpPr>
          <p:nvPr/>
        </p:nvSpPr>
        <p:spPr bwMode="auto">
          <a:xfrm>
            <a:off x="457200" y="838200"/>
            <a:ext cx="8229600" cy="2062103"/>
          </a:xfrm>
          <a:prstGeom prst="rect">
            <a:avLst/>
          </a:prstGeom>
          <a:noFill/>
          <a:ln w="9525">
            <a:noFill/>
            <a:miter lim="800000"/>
            <a:headEnd/>
            <a:tailEnd/>
          </a:ln>
        </p:spPr>
        <p:txBody>
          <a:bodyPr wrap="square">
            <a:spAutoFit/>
          </a:bodyPr>
          <a:lstStyle/>
          <a:p>
            <a:pPr>
              <a:lnSpc>
                <a:spcPct val="80000"/>
              </a:lnSpc>
            </a:pPr>
            <a:r>
              <a:rPr lang="en-US" sz="2000" b="1" dirty="0"/>
              <a:t>To dispense the sample from the pipette: </a:t>
            </a:r>
            <a:br>
              <a:rPr lang="en-US" sz="2000" b="1" dirty="0"/>
            </a:br>
            <a:r>
              <a:rPr lang="en-US" sz="2000" b="1" dirty="0"/>
              <a:t>a) Touch the tip end to the side wall of the receiving vessel and </a:t>
            </a:r>
            <a:br>
              <a:rPr lang="en-US" sz="2000" b="1" dirty="0"/>
            </a:br>
            <a:r>
              <a:rPr lang="en-US" sz="2000" b="1" dirty="0"/>
              <a:t>b) Depress the plunger to the FIRST STOP. </a:t>
            </a:r>
            <a:br>
              <a:rPr lang="en-US" sz="2000" b="1" dirty="0"/>
            </a:br>
            <a:r>
              <a:rPr lang="en-US" sz="2000" b="1" dirty="0"/>
              <a:t>c) Pause for at least one second--</a:t>
            </a:r>
          </a:p>
          <a:p>
            <a:pPr>
              <a:lnSpc>
                <a:spcPct val="80000"/>
              </a:lnSpc>
            </a:pPr>
            <a:r>
              <a:rPr lang="en-US" sz="2000" b="1" dirty="0"/>
              <a:t> d) Press the plunger to the SECOND STOP (the second point, of greater resistance,</a:t>
            </a:r>
          </a:p>
          <a:p>
            <a:pPr>
              <a:lnSpc>
                <a:spcPct val="80000"/>
              </a:lnSpc>
            </a:pPr>
            <a:r>
              <a:rPr lang="en-US" sz="2000" b="1" dirty="0"/>
              <a:t>    at the bottom of the stroke) to expel any residual liquid in the tip (like "</a:t>
            </a:r>
            <a:r>
              <a:rPr lang="en-US" sz="2000" b="1" dirty="0" smtClean="0"/>
              <a:t>blowing out</a:t>
            </a:r>
            <a:r>
              <a:rPr lang="en-US" sz="2000" b="1" dirty="0"/>
              <a:t>" a glass pipette).</a:t>
            </a:r>
          </a:p>
        </p:txBody>
      </p:sp>
      <p:sp>
        <p:nvSpPr>
          <p:cNvPr id="17413" name="Rectangle 7"/>
          <p:cNvSpPr>
            <a:spLocks noChangeArrowheads="1"/>
          </p:cNvSpPr>
          <p:nvPr/>
        </p:nvSpPr>
        <p:spPr bwMode="auto">
          <a:xfrm>
            <a:off x="2085975" y="2076450"/>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graphicFrame>
        <p:nvGraphicFramePr>
          <p:cNvPr id="21544" name="Group 40"/>
          <p:cNvGraphicFramePr>
            <a:graphicFrameLocks noGrp="1"/>
          </p:cNvGraphicFramePr>
          <p:nvPr/>
        </p:nvGraphicFramePr>
        <p:xfrm>
          <a:off x="1981200" y="3352800"/>
          <a:ext cx="5105400" cy="3287712"/>
        </p:xfrm>
        <a:graphic>
          <a:graphicData uri="http://schemas.openxmlformats.org/drawingml/2006/table">
            <a:tbl>
              <a:tblPr/>
              <a:tblGrid>
                <a:gridCol w="1701800"/>
                <a:gridCol w="1701800"/>
                <a:gridCol w="1701800"/>
              </a:tblGrid>
              <a:tr h="206533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r>
                        <a:rPr kumimoji="0" lang="en-US" sz="79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222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 Start Dispensing </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 1st Stop = Dispense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 2nd Stop = Expel</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7426" name="Picture 9" descr="Image288"/>
          <p:cNvPicPr>
            <a:picLocks noChangeAspect="1" noChangeArrowheads="1"/>
          </p:cNvPicPr>
          <p:nvPr/>
        </p:nvPicPr>
        <p:blipFill>
          <a:blip r:embed="rId2"/>
          <a:srcRect/>
          <a:stretch>
            <a:fillRect/>
          </a:stretch>
        </p:blipFill>
        <p:spPr bwMode="auto">
          <a:xfrm>
            <a:off x="2057399" y="3840489"/>
            <a:ext cx="5029201" cy="15363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6"/>
          <p:cNvSpPr txBox="1">
            <a:spLocks noChangeArrowheads="1"/>
          </p:cNvSpPr>
          <p:nvPr/>
        </p:nvSpPr>
        <p:spPr bwMode="auto">
          <a:xfrm>
            <a:off x="1447800" y="120650"/>
            <a:ext cx="62484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FFFF00"/>
                </a:solidFill>
                <a:effectLst>
                  <a:outerShdw blurRad="38100" dist="38100" dir="2700000" algn="tl">
                    <a:srgbClr val="000000"/>
                  </a:outerShdw>
                </a:effectLst>
                <a:cs typeface="Arial" pitchFamily="34" charset="0"/>
              </a:rPr>
              <a:t>Operating the Micropipette</a:t>
            </a:r>
          </a:p>
        </p:txBody>
      </p:sp>
      <p:sp>
        <p:nvSpPr>
          <p:cNvPr id="18435" name="Text Box 7"/>
          <p:cNvSpPr txBox="1">
            <a:spLocks noChangeArrowheads="1"/>
          </p:cNvSpPr>
          <p:nvPr/>
        </p:nvSpPr>
        <p:spPr bwMode="auto">
          <a:xfrm>
            <a:off x="438150" y="781050"/>
            <a:ext cx="5565775" cy="457200"/>
          </a:xfrm>
          <a:prstGeom prst="rect">
            <a:avLst/>
          </a:prstGeom>
          <a:noFill/>
          <a:ln w="9525">
            <a:noFill/>
            <a:miter lim="800000"/>
            <a:headEnd/>
            <a:tailEnd/>
          </a:ln>
        </p:spPr>
        <p:txBody>
          <a:bodyPr>
            <a:spAutoFit/>
          </a:bodyPr>
          <a:lstStyle/>
          <a:p>
            <a:pPr>
              <a:spcBef>
                <a:spcPct val="50000"/>
              </a:spcBef>
            </a:pPr>
            <a:r>
              <a:rPr lang="en-US" sz="2400" b="1" dirty="0"/>
              <a:t>Step 9:  Withdraw the Pipette</a:t>
            </a:r>
          </a:p>
        </p:txBody>
      </p:sp>
      <p:sp>
        <p:nvSpPr>
          <p:cNvPr id="18436" name="Text Box 8"/>
          <p:cNvSpPr txBox="1">
            <a:spLocks noChangeArrowheads="1"/>
          </p:cNvSpPr>
          <p:nvPr/>
        </p:nvSpPr>
        <p:spPr bwMode="auto">
          <a:xfrm>
            <a:off x="438150" y="1181100"/>
            <a:ext cx="8229600" cy="1077218"/>
          </a:xfrm>
          <a:prstGeom prst="rect">
            <a:avLst/>
          </a:prstGeom>
          <a:noFill/>
          <a:ln w="9525">
            <a:noFill/>
            <a:miter lim="800000"/>
            <a:headEnd/>
            <a:tailEnd/>
          </a:ln>
        </p:spPr>
        <p:txBody>
          <a:bodyPr>
            <a:spAutoFit/>
          </a:bodyPr>
          <a:lstStyle/>
          <a:p>
            <a:pPr>
              <a:lnSpc>
                <a:spcPct val="80000"/>
              </a:lnSpc>
            </a:pPr>
            <a:r>
              <a:rPr lang="en-US" sz="2000" b="1" dirty="0"/>
              <a:t>With the plunger fully depressed, withdraw the </a:t>
            </a:r>
            <a:r>
              <a:rPr lang="en-US" sz="2000" b="1" dirty="0" err="1"/>
              <a:t>pipet</a:t>
            </a:r>
            <a:r>
              <a:rPr lang="en-US" sz="2000" b="1" dirty="0"/>
              <a:t> from the receiving vessel carefully, sliding the tip along the wall of the vessel. Holding the tip against the side of vessel is </a:t>
            </a:r>
            <a:r>
              <a:rPr lang="en-US" sz="2000" b="1" u="sng" dirty="0"/>
              <a:t>especially important when transferring </a:t>
            </a:r>
            <a:r>
              <a:rPr lang="en-US" sz="1600" b="1" u="sng" dirty="0">
                <a:solidFill>
                  <a:schemeClr val="bg1"/>
                </a:solidFill>
              </a:rPr>
              <a:t>small volumes of liquid</a:t>
            </a:r>
            <a:r>
              <a:rPr lang="en-US" sz="1600" b="1" dirty="0">
                <a:solidFill>
                  <a:schemeClr val="bg1"/>
                </a:solidFill>
              </a:rPr>
              <a:t>. </a:t>
            </a:r>
          </a:p>
        </p:txBody>
      </p:sp>
      <p:pic>
        <p:nvPicPr>
          <p:cNvPr id="18437" name="Picture 10" descr="Image289"/>
          <p:cNvPicPr>
            <a:picLocks noChangeAspect="1" noChangeArrowheads="1"/>
          </p:cNvPicPr>
          <p:nvPr/>
        </p:nvPicPr>
        <p:blipFill>
          <a:blip r:embed="rId2"/>
          <a:srcRect/>
          <a:stretch>
            <a:fillRect/>
          </a:stretch>
        </p:blipFill>
        <p:spPr bwMode="auto">
          <a:xfrm>
            <a:off x="457200" y="2286000"/>
            <a:ext cx="2324100" cy="2476500"/>
          </a:xfrm>
          <a:prstGeom prst="rect">
            <a:avLst/>
          </a:prstGeom>
          <a:noFill/>
          <a:ln w="9525">
            <a:noFill/>
            <a:miter lim="800000"/>
            <a:headEnd/>
            <a:tailEnd/>
          </a:ln>
        </p:spPr>
      </p:pic>
      <p:sp>
        <p:nvSpPr>
          <p:cNvPr id="18438" name="Text Box 11"/>
          <p:cNvSpPr txBox="1">
            <a:spLocks noChangeArrowheads="1"/>
          </p:cNvSpPr>
          <p:nvPr/>
        </p:nvSpPr>
        <p:spPr bwMode="auto">
          <a:xfrm>
            <a:off x="3124200" y="2057400"/>
            <a:ext cx="4852988" cy="457200"/>
          </a:xfrm>
          <a:prstGeom prst="rect">
            <a:avLst/>
          </a:prstGeom>
          <a:noFill/>
          <a:ln w="9525">
            <a:noFill/>
            <a:miter lim="800000"/>
            <a:headEnd/>
            <a:tailEnd/>
          </a:ln>
        </p:spPr>
        <p:txBody>
          <a:bodyPr>
            <a:spAutoFit/>
          </a:bodyPr>
          <a:lstStyle/>
          <a:p>
            <a:pPr>
              <a:spcBef>
                <a:spcPct val="50000"/>
              </a:spcBef>
            </a:pPr>
            <a:r>
              <a:rPr lang="en-US" sz="2400" b="1" dirty="0">
                <a:solidFill>
                  <a:schemeClr val="bg1"/>
                </a:solidFill>
              </a:rPr>
              <a:t>Step 10:  Release the Plunger</a:t>
            </a:r>
          </a:p>
        </p:txBody>
      </p:sp>
      <p:sp>
        <p:nvSpPr>
          <p:cNvPr id="18439" name="Text Box 12"/>
          <p:cNvSpPr txBox="1">
            <a:spLocks noChangeArrowheads="1"/>
          </p:cNvSpPr>
          <p:nvPr/>
        </p:nvSpPr>
        <p:spPr bwMode="auto">
          <a:xfrm>
            <a:off x="2819400" y="2819400"/>
            <a:ext cx="2438400" cy="1323439"/>
          </a:xfrm>
          <a:prstGeom prst="rect">
            <a:avLst/>
          </a:prstGeom>
          <a:noFill/>
          <a:ln w="9525">
            <a:noFill/>
            <a:miter lim="800000"/>
            <a:headEnd/>
            <a:tailEnd/>
          </a:ln>
        </p:spPr>
        <p:txBody>
          <a:bodyPr wrap="square">
            <a:spAutoFit/>
          </a:bodyPr>
          <a:lstStyle/>
          <a:p>
            <a:pPr>
              <a:lnSpc>
                <a:spcPct val="80000"/>
              </a:lnSpc>
            </a:pPr>
            <a:r>
              <a:rPr lang="en-US" sz="2000" b="1" dirty="0"/>
              <a:t>Gently allow the plunger to return to the UP position. DO NOT allow it to SPRING BACK</a:t>
            </a:r>
            <a:r>
              <a:rPr lang="en-US" sz="2000" b="1" dirty="0">
                <a:solidFill>
                  <a:schemeClr val="bg1"/>
                </a:solidFill>
              </a:rPr>
              <a:t>! </a:t>
            </a:r>
          </a:p>
        </p:txBody>
      </p:sp>
      <p:sp>
        <p:nvSpPr>
          <p:cNvPr id="18440" name="Text Box 13"/>
          <p:cNvSpPr txBox="1">
            <a:spLocks noChangeArrowheads="1"/>
          </p:cNvSpPr>
          <p:nvPr/>
        </p:nvSpPr>
        <p:spPr bwMode="auto">
          <a:xfrm>
            <a:off x="2362200" y="5029200"/>
            <a:ext cx="3657600" cy="461665"/>
          </a:xfrm>
          <a:prstGeom prst="rect">
            <a:avLst/>
          </a:prstGeom>
          <a:noFill/>
          <a:ln w="9525">
            <a:noFill/>
            <a:miter lim="800000"/>
            <a:headEnd/>
            <a:tailEnd/>
          </a:ln>
        </p:spPr>
        <p:txBody>
          <a:bodyPr wrap="square">
            <a:spAutoFit/>
          </a:bodyPr>
          <a:lstStyle/>
          <a:p>
            <a:pPr>
              <a:spcBef>
                <a:spcPct val="50000"/>
              </a:spcBef>
            </a:pPr>
            <a:r>
              <a:rPr lang="en-US" sz="2400" b="1" dirty="0">
                <a:solidFill>
                  <a:schemeClr val="bg1"/>
                </a:solidFill>
              </a:rPr>
              <a:t>Step </a:t>
            </a:r>
            <a:r>
              <a:rPr lang="en-US" sz="2400" b="1" dirty="0" smtClean="0">
                <a:solidFill>
                  <a:schemeClr val="bg1"/>
                </a:solidFill>
              </a:rPr>
              <a:t>11:</a:t>
            </a:r>
            <a:r>
              <a:rPr lang="en-US" sz="2400" b="1" dirty="0" smtClean="0"/>
              <a:t>Discard </a:t>
            </a:r>
            <a:r>
              <a:rPr lang="en-US" sz="2400" b="1" dirty="0"/>
              <a:t>the Tip</a:t>
            </a:r>
          </a:p>
        </p:txBody>
      </p:sp>
      <p:sp>
        <p:nvSpPr>
          <p:cNvPr id="18441" name="Text Box 14"/>
          <p:cNvSpPr txBox="1">
            <a:spLocks noChangeArrowheads="1"/>
          </p:cNvSpPr>
          <p:nvPr/>
        </p:nvSpPr>
        <p:spPr bwMode="auto">
          <a:xfrm>
            <a:off x="228600" y="5715000"/>
            <a:ext cx="5715000" cy="683264"/>
          </a:xfrm>
          <a:prstGeom prst="rect">
            <a:avLst/>
          </a:prstGeom>
          <a:noFill/>
          <a:ln w="9525">
            <a:noFill/>
            <a:miter lim="800000"/>
            <a:headEnd/>
            <a:tailEnd/>
          </a:ln>
        </p:spPr>
        <p:txBody>
          <a:bodyPr>
            <a:spAutoFit/>
          </a:bodyPr>
          <a:lstStyle/>
          <a:p>
            <a:pPr>
              <a:lnSpc>
                <a:spcPct val="80000"/>
              </a:lnSpc>
            </a:pPr>
            <a:r>
              <a:rPr lang="en-US" sz="1600" b="1" dirty="0" smtClean="0"/>
              <a:t> A fresh tip should be used for each sample to prevent sample carryover. </a:t>
            </a:r>
          </a:p>
          <a:p>
            <a:pPr>
              <a:lnSpc>
                <a:spcPct val="80000"/>
              </a:lnSpc>
            </a:pPr>
            <a:r>
              <a:rPr lang="en-US" sz="1600" b="1" dirty="0" err="1" smtClean="0"/>
              <a:t>iscard</a:t>
            </a:r>
            <a:r>
              <a:rPr lang="en-US" sz="1600" b="1" dirty="0" smtClean="0"/>
              <a:t> </a:t>
            </a:r>
            <a:r>
              <a:rPr lang="en-US" sz="1600" b="1" dirty="0"/>
              <a:t>the tip by </a:t>
            </a:r>
            <a:r>
              <a:rPr lang="en-US" sz="1600" b="1" u="sng" dirty="0"/>
              <a:t>depressing the</a:t>
            </a:r>
            <a:r>
              <a:rPr lang="en-US" sz="1600" b="1" dirty="0"/>
              <a:t> tip ejector </a:t>
            </a:r>
            <a:r>
              <a:rPr lang="en-US" sz="1600" b="1" dirty="0">
                <a:solidFill>
                  <a:schemeClr val="bg1"/>
                </a:solidFill>
              </a:rPr>
              <a:t>button, </a:t>
            </a:r>
            <a:r>
              <a:rPr lang="en-US" sz="1600" b="1" dirty="0" smtClean="0">
                <a:solidFill>
                  <a:schemeClr val="bg1"/>
                </a:solidFill>
              </a:rPr>
              <a:t>as</a:t>
            </a:r>
            <a:endParaRPr lang="en-US" sz="1600" b="1" dirty="0">
              <a:solidFill>
                <a:schemeClr val="bg1"/>
              </a:solidFill>
            </a:endParaRPr>
          </a:p>
        </p:txBody>
      </p:sp>
      <p:pic>
        <p:nvPicPr>
          <p:cNvPr id="18442" name="Picture 16" descr="Image290"/>
          <p:cNvPicPr>
            <a:picLocks noChangeAspect="1" noChangeArrowheads="1"/>
          </p:cNvPicPr>
          <p:nvPr/>
        </p:nvPicPr>
        <p:blipFill>
          <a:blip r:embed="rId3"/>
          <a:srcRect/>
          <a:stretch>
            <a:fillRect/>
          </a:stretch>
        </p:blipFill>
        <p:spPr bwMode="auto">
          <a:xfrm>
            <a:off x="5867400" y="4343400"/>
            <a:ext cx="2590800" cy="2114550"/>
          </a:xfrm>
          <a:prstGeom prst="rect">
            <a:avLst/>
          </a:prstGeom>
          <a:noFill/>
          <a:ln w="9525">
            <a:noFill/>
            <a:miter lim="800000"/>
            <a:headEnd/>
            <a:tailEnd/>
          </a:ln>
        </p:spPr>
      </p:pic>
      <p:sp>
        <p:nvSpPr>
          <p:cNvPr id="18443" name="Text Box 17"/>
          <p:cNvSpPr txBox="1">
            <a:spLocks noChangeArrowheads="1"/>
          </p:cNvSpPr>
          <p:nvPr/>
        </p:nvSpPr>
        <p:spPr bwMode="auto">
          <a:xfrm>
            <a:off x="4191000" y="6438900"/>
            <a:ext cx="3756025" cy="336550"/>
          </a:xfrm>
          <a:prstGeom prst="rect">
            <a:avLst/>
          </a:prstGeom>
          <a:noFill/>
          <a:ln w="9525">
            <a:noFill/>
            <a:miter lim="800000"/>
            <a:headEnd/>
            <a:tailEnd/>
          </a:ln>
        </p:spPr>
        <p:txBody>
          <a:bodyPr>
            <a:spAutoFit/>
          </a:bodyPr>
          <a:lstStyle/>
          <a:p>
            <a:pPr algn="ctr">
              <a:spcBef>
                <a:spcPct val="50000"/>
              </a:spcBef>
            </a:pPr>
            <a:r>
              <a:rPr lang="en-US" sz="1600" b="1">
                <a:solidFill>
                  <a:schemeClr val="bg1"/>
                </a:solidFill>
              </a:rPr>
              <a:t>Press ejector button to discard tip.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3600" b="1">
                <a:solidFill>
                  <a:srgbClr val="FFFF00"/>
                </a:solidFill>
                <a:effectLst>
                  <a:outerShdw blurRad="38100" dist="38100" dir="2700000" algn="tl">
                    <a:srgbClr val="000000"/>
                  </a:outerShdw>
                </a:effectLst>
              </a:rPr>
              <a:t> Step-wise Operation of the Automatic Pipette</a:t>
            </a:r>
          </a:p>
        </p:txBody>
      </p:sp>
      <p:sp>
        <p:nvSpPr>
          <p:cNvPr id="19459" name="Rectangle 3"/>
          <p:cNvSpPr>
            <a:spLocks noGrp="1" noChangeArrowheads="1"/>
          </p:cNvSpPr>
          <p:nvPr>
            <p:ph type="body" idx="1"/>
          </p:nvPr>
        </p:nvSpPr>
        <p:spPr>
          <a:xfrm>
            <a:off x="1847850" y="1600200"/>
            <a:ext cx="6162675" cy="4891088"/>
          </a:xfrm>
        </p:spPr>
        <p:txBody>
          <a:bodyPr/>
          <a:lstStyle/>
          <a:p>
            <a:pPr marL="609600" indent="-609600" eaLnBrk="1" hangingPunct="1">
              <a:lnSpc>
                <a:spcPct val="85000"/>
              </a:lnSpc>
              <a:spcBef>
                <a:spcPct val="0"/>
              </a:spcBef>
              <a:spcAft>
                <a:spcPct val="40000"/>
              </a:spcAft>
              <a:buFontTx/>
              <a:buNone/>
            </a:pPr>
            <a:r>
              <a:rPr lang="en-US" sz="2400" b="1" dirty="0" smtClean="0"/>
              <a:t>  (1) Set the volume</a:t>
            </a:r>
          </a:p>
          <a:p>
            <a:pPr marL="609600" indent="-609600" eaLnBrk="1" hangingPunct="1">
              <a:lnSpc>
                <a:spcPct val="85000"/>
              </a:lnSpc>
              <a:spcBef>
                <a:spcPct val="0"/>
              </a:spcBef>
              <a:spcAft>
                <a:spcPct val="40000"/>
              </a:spcAft>
              <a:buFontTx/>
              <a:buNone/>
            </a:pPr>
            <a:r>
              <a:rPr lang="en-US" sz="2400" b="1" dirty="0" smtClean="0"/>
              <a:t>  (2) Attach disposable tip</a:t>
            </a:r>
          </a:p>
          <a:p>
            <a:pPr marL="609600" indent="-609600" eaLnBrk="1" hangingPunct="1">
              <a:lnSpc>
                <a:spcPct val="85000"/>
              </a:lnSpc>
              <a:spcBef>
                <a:spcPct val="0"/>
              </a:spcBef>
              <a:spcAft>
                <a:spcPct val="40000"/>
              </a:spcAft>
              <a:buFontTx/>
              <a:buNone/>
            </a:pPr>
            <a:r>
              <a:rPr lang="en-US" sz="2400" b="1" dirty="0" smtClean="0"/>
              <a:t>  (3) Depress the plunger to the first stop</a:t>
            </a:r>
          </a:p>
          <a:p>
            <a:pPr marL="609600" indent="-609600" eaLnBrk="1" hangingPunct="1">
              <a:lnSpc>
                <a:spcPct val="85000"/>
              </a:lnSpc>
              <a:spcBef>
                <a:spcPct val="0"/>
              </a:spcBef>
              <a:spcAft>
                <a:spcPct val="40000"/>
              </a:spcAft>
              <a:buFontTx/>
              <a:buNone/>
            </a:pPr>
            <a:r>
              <a:rPr lang="en-US" sz="2400" b="1" dirty="0" smtClean="0"/>
              <a:t>  (4) Immerse tip in sample</a:t>
            </a:r>
          </a:p>
          <a:p>
            <a:pPr marL="609600" indent="-609600" eaLnBrk="1" hangingPunct="1">
              <a:lnSpc>
                <a:spcPct val="85000"/>
              </a:lnSpc>
              <a:spcBef>
                <a:spcPct val="0"/>
              </a:spcBef>
              <a:spcAft>
                <a:spcPct val="40000"/>
              </a:spcAft>
              <a:buFontTx/>
              <a:buNone/>
            </a:pPr>
            <a:r>
              <a:rPr lang="en-US" altLang="ko-KR" sz="2400" b="1" dirty="0" smtClean="0">
                <a:ea typeface="굴림" pitchFamily="34" charset="-127"/>
              </a:rPr>
              <a:t>  (5) Draw up the sample</a:t>
            </a:r>
          </a:p>
          <a:p>
            <a:pPr marL="609600" indent="-609600" eaLnBrk="1" hangingPunct="1">
              <a:lnSpc>
                <a:spcPct val="85000"/>
              </a:lnSpc>
              <a:spcBef>
                <a:spcPct val="0"/>
              </a:spcBef>
              <a:spcAft>
                <a:spcPct val="40000"/>
              </a:spcAft>
              <a:buFontTx/>
              <a:buNone/>
            </a:pPr>
            <a:r>
              <a:rPr lang="en-US" altLang="ko-KR" sz="2400" b="1" dirty="0" smtClean="0">
                <a:ea typeface="굴림" pitchFamily="34" charset="-127"/>
              </a:rPr>
              <a:t>  (6) Pause</a:t>
            </a:r>
          </a:p>
          <a:p>
            <a:pPr marL="609600" indent="-609600" eaLnBrk="1" hangingPunct="1">
              <a:lnSpc>
                <a:spcPct val="85000"/>
              </a:lnSpc>
              <a:spcBef>
                <a:spcPct val="0"/>
              </a:spcBef>
              <a:spcAft>
                <a:spcPct val="40000"/>
              </a:spcAft>
              <a:buFontTx/>
              <a:buNone/>
            </a:pPr>
            <a:r>
              <a:rPr lang="en-US" altLang="ko-KR" sz="2400" b="1" dirty="0" smtClean="0">
                <a:ea typeface="굴림" pitchFamily="34" charset="-127"/>
              </a:rPr>
              <a:t>  (7) Withdraw the tip</a:t>
            </a:r>
          </a:p>
          <a:p>
            <a:pPr marL="609600" indent="-609600" eaLnBrk="1" hangingPunct="1">
              <a:lnSpc>
                <a:spcPct val="85000"/>
              </a:lnSpc>
              <a:spcBef>
                <a:spcPct val="0"/>
              </a:spcBef>
              <a:spcAft>
                <a:spcPct val="40000"/>
              </a:spcAft>
              <a:buFontTx/>
              <a:buNone/>
            </a:pPr>
            <a:r>
              <a:rPr lang="en-US" altLang="ko-KR" sz="2400" b="1" dirty="0" smtClean="0">
                <a:ea typeface="굴림" pitchFamily="34" charset="-127"/>
              </a:rPr>
              <a:t>  (8) Dispense the sample</a:t>
            </a:r>
          </a:p>
          <a:p>
            <a:pPr marL="609600" indent="-609600" eaLnBrk="1" hangingPunct="1">
              <a:lnSpc>
                <a:spcPct val="85000"/>
              </a:lnSpc>
              <a:spcBef>
                <a:spcPct val="0"/>
              </a:spcBef>
              <a:spcAft>
                <a:spcPct val="40000"/>
              </a:spcAft>
              <a:buFontTx/>
              <a:buNone/>
            </a:pPr>
            <a:r>
              <a:rPr lang="en-US" altLang="ko-KR" sz="2400" b="1" dirty="0" smtClean="0">
                <a:ea typeface="굴림" pitchFamily="34" charset="-127"/>
              </a:rPr>
              <a:t>  (9) Withdraw the pipette</a:t>
            </a:r>
          </a:p>
          <a:p>
            <a:pPr marL="609600" indent="-609600" eaLnBrk="1" hangingPunct="1">
              <a:lnSpc>
                <a:spcPct val="85000"/>
              </a:lnSpc>
              <a:spcBef>
                <a:spcPct val="0"/>
              </a:spcBef>
              <a:spcAft>
                <a:spcPct val="40000"/>
              </a:spcAft>
              <a:buFontTx/>
              <a:buNone/>
            </a:pPr>
            <a:r>
              <a:rPr lang="en-US" altLang="ko-KR" sz="2400" b="1" dirty="0" smtClean="0">
                <a:ea typeface="굴림" pitchFamily="34" charset="-127"/>
              </a:rPr>
              <a:t>(10) Release plunger</a:t>
            </a:r>
          </a:p>
          <a:p>
            <a:pPr marL="609600" indent="-609600" eaLnBrk="1" hangingPunct="1">
              <a:lnSpc>
                <a:spcPct val="85000"/>
              </a:lnSpc>
              <a:spcBef>
                <a:spcPct val="0"/>
              </a:spcBef>
              <a:spcAft>
                <a:spcPct val="40000"/>
              </a:spcAft>
              <a:buFontTx/>
              <a:buNone/>
            </a:pPr>
            <a:r>
              <a:rPr lang="en-US" altLang="ko-KR" sz="2400" b="1" dirty="0" smtClean="0">
                <a:ea typeface="굴림" pitchFamily="34" charset="-127"/>
              </a:rPr>
              <a:t>(11) Discard the tip</a:t>
            </a:r>
            <a:endParaRPr lang="en-US" sz="2400" b="1" dirty="0" smtClean="0"/>
          </a:p>
        </p:txBody>
      </p:sp>
      <p:pic>
        <p:nvPicPr>
          <p:cNvPr id="19460" name="Picture 5" descr="pipette adjust"/>
          <p:cNvPicPr>
            <a:picLocks noChangeAspect="1" noChangeArrowheads="1"/>
          </p:cNvPicPr>
          <p:nvPr/>
        </p:nvPicPr>
        <p:blipFill>
          <a:blip r:embed="rId3"/>
          <a:srcRect/>
          <a:stretch>
            <a:fillRect/>
          </a:stretch>
        </p:blipFill>
        <p:spPr bwMode="auto">
          <a:xfrm rot="2314550">
            <a:off x="6705600" y="3128963"/>
            <a:ext cx="1222375" cy="31019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857250"/>
            <a:ext cx="9144000" cy="0"/>
          </a:xfrm>
          <a:prstGeom prst="rect">
            <a:avLst/>
          </a:prstGeom>
          <a:noFill/>
          <a:ln w="9525">
            <a:noFill/>
            <a:miter lim="800000"/>
            <a:headEnd/>
            <a:tailEnd/>
          </a:ln>
          <a:effectLst/>
        </p:spPr>
        <p:txBody>
          <a:bodyPr wrap="none" anchor="ctr">
            <a:spAutoFit/>
          </a:bodyPr>
          <a:lstStyle/>
          <a:p>
            <a:endParaRPr lang="en-US"/>
          </a:p>
        </p:txBody>
      </p:sp>
      <p:pic>
        <p:nvPicPr>
          <p:cNvPr id="20483" name="Picture 4" descr="micropipet"/>
          <p:cNvPicPr>
            <a:picLocks noChangeAspect="1" noChangeArrowheads="1"/>
          </p:cNvPicPr>
          <p:nvPr/>
        </p:nvPicPr>
        <p:blipFill>
          <a:blip r:embed="rId3"/>
          <a:srcRect/>
          <a:stretch>
            <a:fillRect/>
          </a:stretch>
        </p:blipFill>
        <p:spPr bwMode="auto">
          <a:xfrm>
            <a:off x="1219200" y="1447800"/>
            <a:ext cx="7658100" cy="4400550"/>
          </a:xfrm>
          <a:prstGeom prst="rect">
            <a:avLst/>
          </a:prstGeom>
          <a:noFill/>
          <a:ln w="9525">
            <a:noFill/>
            <a:miter lim="800000"/>
            <a:headEnd/>
            <a:tailEnd/>
          </a:ln>
        </p:spPr>
      </p:pic>
      <p:sp>
        <p:nvSpPr>
          <p:cNvPr id="20484" name="Rectangle 6"/>
          <p:cNvSpPr>
            <a:spLocks noChangeArrowheads="1"/>
          </p:cNvSpPr>
          <p:nvPr/>
        </p:nvSpPr>
        <p:spPr bwMode="auto">
          <a:xfrm>
            <a:off x="0" y="6000750"/>
            <a:ext cx="9144000" cy="0"/>
          </a:xfrm>
          <a:prstGeom prst="rect">
            <a:avLst/>
          </a:prstGeom>
          <a:noFill/>
          <a:ln w="9525">
            <a:noFill/>
            <a:miter lim="800000"/>
            <a:headEnd/>
            <a:tailEnd/>
          </a:ln>
          <a:effectLst/>
        </p:spPr>
        <p:txBody>
          <a:bodyPr wrap="none" anchor="ctr">
            <a:spAutoFit/>
          </a:bodyPr>
          <a:lstStyle/>
          <a:p>
            <a:endParaRPr lang="en-US"/>
          </a:p>
        </p:txBody>
      </p:sp>
      <p:sp>
        <p:nvSpPr>
          <p:cNvPr id="20485" name="Rectangle 7"/>
          <p:cNvSpPr>
            <a:spLocks noGrp="1" noChangeArrowheads="1"/>
          </p:cNvSpPr>
          <p:nvPr>
            <p:ph type="title"/>
          </p:nvPr>
        </p:nvSpPr>
        <p:spPr>
          <a:xfrm>
            <a:off x="685800" y="457200"/>
            <a:ext cx="8001000" cy="762000"/>
          </a:xfrm>
        </p:spPr>
        <p:txBody>
          <a:bodyPr/>
          <a:lstStyle/>
          <a:p>
            <a:pPr eaLnBrk="1" hangingPunct="1"/>
            <a:r>
              <a:rPr lang="en-US" sz="3200" b="1" smtClean="0"/>
              <a:t>Measuring very small volumes:</a:t>
            </a:r>
            <a:br>
              <a:rPr lang="en-US" sz="3200" b="1" smtClean="0"/>
            </a:br>
            <a:r>
              <a:rPr lang="en-US" sz="3200" b="1" smtClean="0"/>
              <a:t>Micropipet, measuring </a:t>
            </a:r>
            <a:r>
              <a:rPr lang="el-GR" sz="3200" b="1" smtClean="0"/>
              <a:t>μ</a:t>
            </a:r>
            <a:r>
              <a:rPr lang="en-US" sz="3200" b="1" smtClean="0"/>
              <a:t>L</a:t>
            </a:r>
            <a:endParaRPr lang="el-GR" sz="3200" b="1"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57200"/>
            <a:ext cx="8229600" cy="838200"/>
          </a:xfrm>
        </p:spPr>
        <p:txBody>
          <a:bodyPr/>
          <a:lstStyle/>
          <a:p>
            <a:pPr eaLnBrk="1" hangingPunct="1"/>
            <a:r>
              <a:rPr lang="en-US" sz="3200" smtClean="0"/>
              <a:t>Lab practice- Micropipet</a:t>
            </a:r>
          </a:p>
        </p:txBody>
      </p:sp>
      <p:sp>
        <p:nvSpPr>
          <p:cNvPr id="21507" name="Rectangle 3"/>
          <p:cNvSpPr>
            <a:spLocks noGrp="1" noChangeArrowheads="1"/>
          </p:cNvSpPr>
          <p:nvPr>
            <p:ph type="body" idx="1"/>
          </p:nvPr>
        </p:nvSpPr>
        <p:spPr>
          <a:xfrm>
            <a:off x="381000" y="1371600"/>
            <a:ext cx="8229600" cy="5029200"/>
          </a:xfrm>
        </p:spPr>
        <p:txBody>
          <a:bodyPr/>
          <a:lstStyle/>
          <a:p>
            <a:pPr eaLnBrk="1" hangingPunct="1">
              <a:lnSpc>
                <a:spcPct val="90000"/>
              </a:lnSpc>
            </a:pPr>
            <a:r>
              <a:rPr lang="en-US" dirty="0" smtClean="0"/>
              <a:t>a. Dial the </a:t>
            </a:r>
            <a:r>
              <a:rPr lang="en-US" dirty="0" err="1" smtClean="0"/>
              <a:t>micropipet</a:t>
            </a:r>
            <a:r>
              <a:rPr lang="en-US" dirty="0" smtClean="0"/>
              <a:t> to the listed amount in microliters (µL).</a:t>
            </a:r>
          </a:p>
          <a:p>
            <a:pPr eaLnBrk="1" hangingPunct="1">
              <a:lnSpc>
                <a:spcPct val="90000"/>
              </a:lnSpc>
            </a:pPr>
            <a:r>
              <a:rPr lang="en-US" dirty="0" smtClean="0"/>
              <a:t>b. Place 1 drop of each amount on a piece of </a:t>
            </a:r>
            <a:r>
              <a:rPr lang="en-US" dirty="0" err="1" smtClean="0"/>
              <a:t>Parafilm</a:t>
            </a:r>
            <a:r>
              <a:rPr lang="en-US" dirty="0" smtClean="0"/>
              <a:t>.  Check to determine if the size of the drops are the same.  Repeat </a:t>
            </a:r>
            <a:r>
              <a:rPr lang="en-US" dirty="0" smtClean="0"/>
              <a:t>3 times. </a:t>
            </a:r>
            <a:endParaRPr lang="en-US" dirty="0" smtClean="0"/>
          </a:p>
          <a:p>
            <a:pPr eaLnBrk="1" hangingPunct="1">
              <a:lnSpc>
                <a:spcPct val="90000"/>
              </a:lnSpc>
            </a:pPr>
            <a:r>
              <a:rPr lang="en-US" dirty="0" smtClean="0"/>
              <a:t>c. Determine the mass of the drop using the digital balance.  Record your data</a:t>
            </a:r>
            <a:r>
              <a:rPr lang="en-US" dirty="0" smtClean="0"/>
              <a:t>. Repeat 3 times,</a:t>
            </a:r>
            <a:endParaRPr lang="en-US" dirty="0" smtClean="0"/>
          </a:p>
          <a:p>
            <a:pPr eaLnBrk="1" hangingPunct="1">
              <a:lnSpc>
                <a:spcPct val="90000"/>
              </a:lnSpc>
              <a:buNone/>
            </a:pPr>
            <a:r>
              <a:rPr lang="en-US" dirty="0" smtClean="0"/>
              <a:t>Volume to pipet:   </a:t>
            </a:r>
            <a:r>
              <a:rPr lang="en-US" dirty="0" smtClean="0"/>
              <a:t> 1.8 µL</a:t>
            </a:r>
            <a:r>
              <a:rPr lang="en-US" dirty="0"/>
              <a:t>; 80 </a:t>
            </a:r>
            <a:r>
              <a:rPr lang="en-US" dirty="0" smtClean="0"/>
              <a:t>µL; 200</a:t>
            </a:r>
            <a:r>
              <a:rPr lang="en-US" dirty="0"/>
              <a:t> </a:t>
            </a:r>
            <a:r>
              <a:rPr lang="en-US" dirty="0" smtClean="0"/>
              <a:t>µL, 1000 </a:t>
            </a:r>
            <a:r>
              <a:rPr lang="en-US" dirty="0"/>
              <a:t>µL</a:t>
            </a:r>
            <a:r>
              <a:rPr lang="en-US" dirty="0" smtClean="0"/>
              <a:t> </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457200"/>
            <a:ext cx="8915400" cy="1371600"/>
          </a:xfrm>
        </p:spPr>
        <p:txBody>
          <a:bodyPr/>
          <a:lstStyle/>
          <a:p>
            <a:pPr eaLnBrk="1" hangingPunct="1"/>
            <a:r>
              <a:rPr lang="en-US" sz="3600" b="1" smtClean="0"/>
              <a:t>Purpose: to accurately measure liquids</a:t>
            </a:r>
          </a:p>
        </p:txBody>
      </p:sp>
      <p:sp>
        <p:nvSpPr>
          <p:cNvPr id="4099" name="Rectangle 3"/>
          <p:cNvSpPr>
            <a:spLocks noGrp="1" noChangeArrowheads="1"/>
          </p:cNvSpPr>
          <p:nvPr>
            <p:ph type="body" idx="1"/>
          </p:nvPr>
        </p:nvSpPr>
        <p:spPr/>
        <p:txBody>
          <a:bodyPr/>
          <a:lstStyle/>
          <a:p>
            <a:pPr marL="571500" indent="-571500" eaLnBrk="1" hangingPunct="1">
              <a:buFont typeface="Wingdings" pitchFamily="2" charset="2"/>
              <a:buAutoNum type="arabicPeriod"/>
            </a:pPr>
            <a:r>
              <a:rPr lang="en-US" smtClean="0"/>
              <a:t>To compare accuracy of measurements when using graduated cylinders and pipets. </a:t>
            </a:r>
          </a:p>
          <a:p>
            <a:pPr marL="571500" indent="-571500" eaLnBrk="1" hangingPunct="1">
              <a:buFont typeface="Wingdings" pitchFamily="2" charset="2"/>
              <a:buAutoNum type="arabicPeriod"/>
            </a:pPr>
            <a:r>
              <a:rPr lang="en-US" smtClean="0"/>
              <a:t>To learn techniques of using pipets and micropipets.</a:t>
            </a:r>
          </a:p>
          <a:p>
            <a:pPr marL="571500" indent="-571500" eaLnBrk="1" hangingPunct="1">
              <a:buFont typeface="Wingdings" pitchFamily="2" charset="2"/>
              <a:buAutoNum type="arabicPeriod"/>
            </a:pPr>
            <a:r>
              <a:rPr lang="en-US" smtClean="0"/>
              <a:t>To practice using pipets to become accurate.</a:t>
            </a:r>
          </a:p>
          <a:p>
            <a:pPr marL="571500" indent="-571500" eaLnBrk="1" hangingPunct="1">
              <a:buFont typeface="Wingdings" pitchFamily="2" charset="2"/>
              <a:buAutoNum type="arabicPeriod"/>
            </a:pPr>
            <a:endParaRPr lang="en-US" smtClean="0"/>
          </a:p>
          <a:p>
            <a:pPr marL="571500" indent="-571500" eaLnBrk="1" hangingPunct="1">
              <a:buFont typeface="Wingdings" pitchFamily="2" charset="2"/>
              <a:buAutoNum type="arabicPeriod"/>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Measuring using the metric system</a:t>
            </a:r>
          </a:p>
        </p:txBody>
      </p:sp>
      <p:sp>
        <p:nvSpPr>
          <p:cNvPr id="5123" name="Rectangle 3"/>
          <p:cNvSpPr>
            <a:spLocks noGrp="1" noChangeArrowheads="1"/>
          </p:cNvSpPr>
          <p:nvPr>
            <p:ph type="body" idx="1"/>
          </p:nvPr>
        </p:nvSpPr>
        <p:spPr/>
        <p:txBody>
          <a:bodyPr/>
          <a:lstStyle/>
          <a:p>
            <a:pPr eaLnBrk="1" hangingPunct="1"/>
            <a:r>
              <a:rPr lang="en-US" smtClean="0"/>
              <a:t>What unit are used?  What equipment? </a:t>
            </a:r>
          </a:p>
          <a:p>
            <a:pPr eaLnBrk="1" hangingPunct="1"/>
            <a:endParaRPr lang="en-US" smtClean="0"/>
          </a:p>
          <a:p>
            <a:pPr eaLnBrk="1" hangingPunct="1"/>
            <a:r>
              <a:rPr lang="en-US" smtClean="0"/>
              <a:t>Liquid</a:t>
            </a:r>
          </a:p>
          <a:p>
            <a:pPr eaLnBrk="1" hangingPunct="1"/>
            <a:endParaRPr lang="en-US" smtClean="0"/>
          </a:p>
          <a:p>
            <a:pPr eaLnBrk="1" hangingPunct="1"/>
            <a:r>
              <a:rPr lang="en-US" smtClean="0"/>
              <a:t>Mass </a:t>
            </a:r>
          </a:p>
          <a:p>
            <a:pPr eaLnBrk="1" hangingPunct="1"/>
            <a:endParaRPr lang="en-US" smtClean="0"/>
          </a:p>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8229600" cy="914400"/>
          </a:xfrm>
        </p:spPr>
        <p:txBody>
          <a:bodyPr/>
          <a:lstStyle/>
          <a:p>
            <a:pPr eaLnBrk="1" hangingPunct="1"/>
            <a:r>
              <a:rPr lang="en-US" sz="3200" b="1" smtClean="0"/>
              <a:t>Units in the Metric System:</a:t>
            </a:r>
            <a:r>
              <a:rPr lang="en-US" smtClean="0"/>
              <a:t>  </a:t>
            </a:r>
          </a:p>
        </p:txBody>
      </p:sp>
      <p:graphicFrame>
        <p:nvGraphicFramePr>
          <p:cNvPr id="9319" name="Group 103"/>
          <p:cNvGraphicFramePr>
            <a:graphicFrameLocks noGrp="1"/>
          </p:cNvGraphicFramePr>
          <p:nvPr>
            <p:ph type="tbl" idx="1"/>
          </p:nvPr>
        </p:nvGraphicFramePr>
        <p:xfrm>
          <a:off x="381000" y="1219200"/>
          <a:ext cx="8229600" cy="4898771"/>
        </p:xfrm>
        <a:graphic>
          <a:graphicData uri="http://schemas.openxmlformats.org/drawingml/2006/table">
            <a:tbl>
              <a:tblPr/>
              <a:tblGrid>
                <a:gridCol w="1752600"/>
                <a:gridCol w="2362200"/>
                <a:gridCol w="2057400"/>
                <a:gridCol w="2057400"/>
              </a:tblGrid>
              <a:tr h="777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10º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Deci-</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10-</a:t>
                      </a:r>
                      <a:r>
                        <a:rPr kumimoji="0" lang="en-US" sz="2800" b="0" i="0" u="none" strike="noStrike" cap="none" normalizeH="0" baseline="0" smtClean="0">
                          <a:ln>
                            <a:noFill/>
                          </a:ln>
                          <a:solidFill>
                            <a:schemeClr val="tx1"/>
                          </a:solidFill>
                          <a:effectLst/>
                          <a:latin typeface="Lucida Sans Unicode" pitchFamily="34" charset="0"/>
                          <a:cs typeface="Lucida Sans Unicode" pitchFamily="34" charset="0"/>
                        </a:rPr>
                        <a:t>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Centi-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10-</a:t>
                      </a:r>
                      <a:r>
                        <a:rPr kumimoji="0" lang="en-US" sz="2800" b="0" i="0" u="none" strike="noStrike" cap="none" normalizeH="0" baseline="0" smtClean="0">
                          <a:ln>
                            <a:noFill/>
                          </a:ln>
                          <a:solidFill>
                            <a:schemeClr val="tx1"/>
                          </a:solidFill>
                          <a:effectLst/>
                          <a:latin typeface="Lucida Sans Unicode" pitchFamily="34" charset="0"/>
                          <a:cs typeface="Lucida Sans Unicode" pitchFamily="34" charset="0"/>
                        </a:rPr>
                        <a:t>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Milli-</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10-</a:t>
                      </a:r>
                      <a:r>
                        <a:rPr kumimoji="0" lang="en-US" sz="2800" b="0" i="0" u="none" strike="noStrike" cap="none" normalizeH="0" baseline="0" smtClean="0">
                          <a:ln>
                            <a:noFill/>
                          </a:ln>
                          <a:solidFill>
                            <a:schemeClr val="tx1"/>
                          </a:solidFill>
                          <a:effectLst/>
                          <a:latin typeface="Lucida Sans Unicode" pitchFamily="34" charset="0"/>
                          <a:cs typeface="Lucida Sans Unicode" pitchFamily="34" charset="0"/>
                        </a:rPr>
                        <a:t>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Micro-</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smtClean="0">
                          <a:ln>
                            <a:noFill/>
                          </a:ln>
                          <a:solidFill>
                            <a:schemeClr val="tx1"/>
                          </a:solidFill>
                          <a:effectLst/>
                          <a:latin typeface="Arial" pitchFamily="34" charset="0"/>
                          <a:cs typeface="Arial" pitchFamily="34" charset="0"/>
                        </a:rPr>
                        <a:t>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10-</a:t>
                      </a:r>
                      <a:r>
                        <a:rPr kumimoji="0" lang="en-US" sz="2800" b="0" i="0" u="none" strike="noStrike" cap="none" normalizeH="0" baseline="0" smtClean="0">
                          <a:ln>
                            <a:noFill/>
                          </a:ln>
                          <a:solidFill>
                            <a:schemeClr val="tx1"/>
                          </a:solidFill>
                          <a:effectLst/>
                          <a:latin typeface="Lucida Sans Unicode" pitchFamily="34" charset="0"/>
                          <a:cs typeface="Lucida Sans Unicode" pitchFamily="34" charset="0"/>
                        </a:rPr>
                        <a:t>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0.000001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Graduated Cylinder </a:t>
            </a:r>
          </a:p>
        </p:txBody>
      </p:sp>
      <p:pic>
        <p:nvPicPr>
          <p:cNvPr id="7171" name="Picture 3" descr="graduated_cylinder"/>
          <p:cNvPicPr>
            <a:picLocks noChangeAspect="1" noChangeArrowheads="1"/>
          </p:cNvPicPr>
          <p:nvPr/>
        </p:nvPicPr>
        <p:blipFill>
          <a:blip r:embed="rId3"/>
          <a:srcRect/>
          <a:stretch>
            <a:fillRect/>
          </a:stretch>
        </p:blipFill>
        <p:spPr bwMode="auto">
          <a:xfrm>
            <a:off x="990600" y="1417638"/>
            <a:ext cx="7667625" cy="440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371600"/>
          </a:xfrm>
        </p:spPr>
        <p:txBody>
          <a:bodyPr/>
          <a:lstStyle/>
          <a:p>
            <a:pPr eaLnBrk="1" hangingPunct="1"/>
            <a:r>
              <a:rPr lang="en-US" sz="3200" smtClean="0"/>
              <a:t>Pipets  -  Serological</a:t>
            </a:r>
            <a:r>
              <a:rPr lang="en-US" smtClean="0"/>
              <a:t> </a:t>
            </a:r>
          </a:p>
        </p:txBody>
      </p:sp>
      <p:pic>
        <p:nvPicPr>
          <p:cNvPr id="8195" name="Picture 3" descr="pipets"/>
          <p:cNvPicPr>
            <a:picLocks noChangeAspect="1" noChangeArrowheads="1"/>
          </p:cNvPicPr>
          <p:nvPr/>
        </p:nvPicPr>
        <p:blipFill>
          <a:blip r:embed="rId3"/>
          <a:srcRect/>
          <a:stretch>
            <a:fillRect/>
          </a:stretch>
        </p:blipFill>
        <p:spPr bwMode="auto">
          <a:xfrm>
            <a:off x="762000" y="1339850"/>
            <a:ext cx="7696200" cy="442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229600" cy="990600"/>
          </a:xfrm>
        </p:spPr>
        <p:txBody>
          <a:bodyPr/>
          <a:lstStyle/>
          <a:p>
            <a:pPr eaLnBrk="1" hangingPunct="1"/>
            <a:r>
              <a:rPr lang="en-US" smtClean="0"/>
              <a:t>Pipets </a:t>
            </a:r>
          </a:p>
        </p:txBody>
      </p:sp>
      <p:sp>
        <p:nvSpPr>
          <p:cNvPr id="9219" name="Rectangle 3"/>
          <p:cNvSpPr>
            <a:spLocks noGrp="1" noChangeArrowheads="1"/>
          </p:cNvSpPr>
          <p:nvPr>
            <p:ph type="body" idx="1"/>
          </p:nvPr>
        </p:nvSpPr>
        <p:spPr/>
        <p:txBody>
          <a:bodyPr/>
          <a:lstStyle/>
          <a:p>
            <a:pPr eaLnBrk="1" hangingPunct="1"/>
            <a:r>
              <a:rPr lang="en-US" smtClean="0"/>
              <a:t>What does it measure?      Units?  </a:t>
            </a:r>
          </a:p>
          <a:p>
            <a:pPr eaLnBrk="1" hangingPunct="1"/>
            <a:r>
              <a:rPr lang="en-US" smtClean="0"/>
              <a:t>What sizes are available?   </a:t>
            </a:r>
          </a:p>
          <a:p>
            <a:pPr eaLnBrk="1" hangingPunct="1"/>
            <a:r>
              <a:rPr lang="en-US" smtClean="0"/>
              <a:t>What range of amounts can each pipet size be used to measure? </a:t>
            </a:r>
          </a:p>
          <a:p>
            <a:pPr eaLnBrk="1" hangingPunct="1"/>
            <a:r>
              <a:rPr lang="en-US" smtClean="0"/>
              <a:t>Practice measuring: </a:t>
            </a:r>
          </a:p>
          <a:p>
            <a:pPr lvl="1" eaLnBrk="1" hangingPunct="1"/>
            <a:r>
              <a:rPr lang="en-US" smtClean="0"/>
              <a:t>1.0 mL		2.6 mL 		5.0 mL </a:t>
            </a:r>
          </a:p>
          <a:p>
            <a:pPr lvl="1" eaLnBrk="1" hangingPunct="1"/>
            <a:r>
              <a:rPr lang="en-US" smtClean="0"/>
              <a:t>7.2 mL 		8.4 mL 		10.0 mL</a:t>
            </a:r>
          </a:p>
          <a:p>
            <a:pPr eaLnBrk="1" hangingPunct="1">
              <a:buFont typeface="Wingdings" pitchFamily="2" charset="2"/>
              <a:buNone/>
            </a:pP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3250" y="228600"/>
            <a:ext cx="7772400" cy="1470025"/>
          </a:xfrm>
        </p:spPr>
        <p:txBody>
          <a:bodyPr/>
          <a:lstStyle/>
          <a:p>
            <a:pPr eaLnBrk="1" hangingPunct="1">
              <a:defRPr/>
            </a:pPr>
            <a:r>
              <a:rPr lang="en-US" sz="4800" b="1" dirty="0">
                <a:solidFill>
                  <a:srgbClr val="FFFF00"/>
                </a:solidFill>
                <a:effectLst>
                  <a:outerShdw blurRad="38100" dist="38100" dir="2700000" algn="tl">
                    <a:srgbClr val="000000"/>
                  </a:outerShdw>
                </a:effectLst>
              </a:rPr>
              <a:t>Use and Maintenance of </a:t>
            </a:r>
            <a:r>
              <a:rPr lang="en-US" sz="4800" b="1" dirty="0" smtClean="0">
                <a:solidFill>
                  <a:srgbClr val="FFFF00"/>
                </a:solidFill>
                <a:effectLst>
                  <a:outerShdw blurRad="38100" dist="38100" dir="2700000" algn="tl">
                    <a:srgbClr val="000000"/>
                  </a:outerShdw>
                </a:effectLst>
              </a:rPr>
              <a:t>Micro-pipets</a:t>
            </a:r>
            <a:endParaRPr lang="en-US" sz="4800" b="1" dirty="0">
              <a:solidFill>
                <a:srgbClr val="FFFF00"/>
              </a:solidFill>
              <a:effectLst>
                <a:outerShdw blurRad="38100" dist="38100" dir="2700000" algn="tl">
                  <a:srgbClr val="000000"/>
                </a:outerShdw>
              </a:effectLst>
            </a:endParaRPr>
          </a:p>
        </p:txBody>
      </p:sp>
      <p:pic>
        <p:nvPicPr>
          <p:cNvPr id="10243" name="Picture 6" descr="pipettes various sizes"/>
          <p:cNvPicPr>
            <a:picLocks noChangeAspect="1" noChangeArrowheads="1"/>
          </p:cNvPicPr>
          <p:nvPr/>
        </p:nvPicPr>
        <p:blipFill>
          <a:blip r:embed="rId2"/>
          <a:srcRect/>
          <a:stretch>
            <a:fillRect/>
          </a:stretch>
        </p:blipFill>
        <p:spPr bwMode="auto">
          <a:xfrm>
            <a:off x="3665538" y="3438525"/>
            <a:ext cx="4697412" cy="31273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auto pipet diagrm"/>
          <p:cNvPicPr>
            <a:picLocks noChangeAspect="1" noChangeArrowheads="1"/>
          </p:cNvPicPr>
          <p:nvPr/>
        </p:nvPicPr>
        <p:blipFill>
          <a:blip r:embed="rId2"/>
          <a:srcRect/>
          <a:stretch>
            <a:fillRect/>
          </a:stretch>
        </p:blipFill>
        <p:spPr bwMode="auto">
          <a:xfrm>
            <a:off x="685800" y="190500"/>
            <a:ext cx="3716338" cy="6588125"/>
          </a:xfrm>
          <a:prstGeom prst="rect">
            <a:avLst/>
          </a:prstGeom>
          <a:noFill/>
          <a:ln w="9525">
            <a:noFill/>
            <a:miter lim="800000"/>
            <a:headEnd/>
            <a:tailEnd/>
          </a:ln>
        </p:spPr>
      </p:pic>
      <p:pic>
        <p:nvPicPr>
          <p:cNvPr id="11267" name="Picture 5" descr="pipettetip"/>
          <p:cNvPicPr>
            <a:picLocks noChangeAspect="1" noChangeArrowheads="1"/>
          </p:cNvPicPr>
          <p:nvPr/>
        </p:nvPicPr>
        <p:blipFill>
          <a:blip r:embed="rId3"/>
          <a:srcRect/>
          <a:stretch>
            <a:fillRect/>
          </a:stretch>
        </p:blipFill>
        <p:spPr bwMode="auto">
          <a:xfrm>
            <a:off x="4972050" y="2343150"/>
            <a:ext cx="3333750" cy="2228850"/>
          </a:xfrm>
          <a:prstGeom prst="rect">
            <a:avLst/>
          </a:prstGeom>
          <a:noFill/>
          <a:ln w="9525">
            <a:noFill/>
            <a:miter lim="800000"/>
            <a:headEnd/>
            <a:tailEnd/>
          </a:ln>
        </p:spPr>
      </p:pic>
      <p:sp>
        <p:nvSpPr>
          <p:cNvPr id="16390" name="Rectangle 6"/>
          <p:cNvSpPr>
            <a:spLocks noChangeArrowheads="1"/>
          </p:cNvSpPr>
          <p:nvPr/>
        </p:nvSpPr>
        <p:spPr bwMode="auto">
          <a:xfrm>
            <a:off x="4440238" y="617538"/>
            <a:ext cx="4589462" cy="792162"/>
          </a:xfrm>
          <a:prstGeom prst="rect">
            <a:avLst/>
          </a:prstGeom>
          <a:noFill/>
          <a:ln w="9525">
            <a:noFill/>
            <a:miter lim="800000"/>
            <a:headEnd/>
            <a:tailEnd/>
          </a:ln>
          <a:effectLst/>
        </p:spPr>
        <p:txBody>
          <a:bodyPr anchor="ctr"/>
          <a:lstStyle/>
          <a:p>
            <a:pPr algn="ctr">
              <a:defRPr/>
            </a:pPr>
            <a:r>
              <a:rPr lang="en-US" sz="3600" b="1" dirty="0">
                <a:solidFill>
                  <a:srgbClr val="FFFF00"/>
                </a:solidFill>
                <a:effectLst>
                  <a:outerShdw blurRad="38100" dist="38100" dir="2700000" algn="tl">
                    <a:srgbClr val="000000"/>
                  </a:outerShdw>
                </a:effectLst>
                <a:cs typeface="Arial" pitchFamily="34" charset="0"/>
              </a:rPr>
              <a:t>Parts of the Pipette</a:t>
            </a:r>
          </a:p>
        </p:txBody>
      </p:sp>
      <p:sp>
        <p:nvSpPr>
          <p:cNvPr id="11269" name="Rectangle 7"/>
          <p:cNvSpPr>
            <a:spLocks noChangeArrowheads="1"/>
          </p:cNvSpPr>
          <p:nvPr/>
        </p:nvSpPr>
        <p:spPr bwMode="auto">
          <a:xfrm>
            <a:off x="5067300" y="4632325"/>
            <a:ext cx="1901825" cy="354013"/>
          </a:xfrm>
          <a:prstGeom prst="rect">
            <a:avLst/>
          </a:prstGeom>
          <a:noFill/>
          <a:ln w="9525">
            <a:noFill/>
            <a:miter lim="800000"/>
            <a:headEnd/>
            <a:tailEnd/>
          </a:ln>
        </p:spPr>
        <p:txBody>
          <a:bodyPr anchor="ctr"/>
          <a:lstStyle/>
          <a:p>
            <a:r>
              <a:rPr lang="en-US" sz="2000" dirty="0"/>
              <a:t>Pipette tips</a:t>
            </a: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120</TotalTime>
  <Words>1564</Words>
  <Application>Microsoft Office PowerPoint</Application>
  <PresentationFormat>On-screen Show (4:3)</PresentationFormat>
  <Paragraphs>214</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Pixel</vt:lpstr>
      <vt:lpstr>Measuring Small Amounts</vt:lpstr>
      <vt:lpstr>Purpose: to accurately measure liquids</vt:lpstr>
      <vt:lpstr>Measuring using the metric system</vt:lpstr>
      <vt:lpstr>Units in the Metric System:  </vt:lpstr>
      <vt:lpstr>Graduated Cylinder </vt:lpstr>
      <vt:lpstr>Pipets  -  Serological </vt:lpstr>
      <vt:lpstr>Pipets </vt:lpstr>
      <vt:lpstr>Use and Maintenance of Micro-pipets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Step-wise Operation of the Automatic Pipette</vt:lpstr>
      <vt:lpstr>Measuring very small volumes: Micropipet, measuring μL</vt:lpstr>
      <vt:lpstr>Lab practice- Micropipet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Small Amounts</dc:title>
  <dc:creator>Jeanne</dc:creator>
  <cp:lastModifiedBy>Owner</cp:lastModifiedBy>
  <cp:revision>11</cp:revision>
  <dcterms:created xsi:type="dcterms:W3CDTF">2011-06-15T21:05:05Z</dcterms:created>
  <dcterms:modified xsi:type="dcterms:W3CDTF">2013-06-16T16:53:54Z</dcterms:modified>
</cp:coreProperties>
</file>